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6" r:id="rId3"/>
    <p:sldId id="260" r:id="rId4"/>
    <p:sldId id="261" r:id="rId5"/>
    <p:sldId id="263" r:id="rId6"/>
    <p:sldId id="258" r:id="rId7"/>
    <p:sldId id="279" r:id="rId8"/>
    <p:sldId id="275" r:id="rId9"/>
    <p:sldId id="269" r:id="rId10"/>
    <p:sldId id="268" r:id="rId11"/>
    <p:sldId id="267" r:id="rId12"/>
    <p:sldId id="270" r:id="rId13"/>
    <p:sldId id="271" r:id="rId14"/>
    <p:sldId id="264" r:id="rId15"/>
    <p:sldId id="274" r:id="rId16"/>
    <p:sldId id="278" r:id="rId17"/>
    <p:sldId id="266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650D3"/>
    <a:srgbClr val="33CC33"/>
    <a:srgbClr val="92D050"/>
    <a:srgbClr val="000000"/>
    <a:srgbClr val="B7C9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8167" autoAdjust="0"/>
  </p:normalViewPr>
  <p:slideViewPr>
    <p:cSldViewPr snapToObjects="1">
      <p:cViewPr varScale="1">
        <p:scale>
          <a:sx n="55" d="100"/>
          <a:sy n="55" d="100"/>
        </p:scale>
        <p:origin x="-10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AC578C-B457-41B5-B6C6-F4793EA0816E}" type="datetimeFigureOut">
              <a:rPr lang="en-US"/>
              <a:pPr>
                <a:defRPr/>
              </a:pPr>
              <a:t>9/7/10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30D3AA-0706-436B-B1A7-F3441A0CD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69425C-A1C4-4647-832E-5F36BB4BFB6E}" type="datetimeFigureOut">
              <a:rPr lang="en-US"/>
              <a:pPr>
                <a:defRPr/>
              </a:pPr>
              <a:t>9/7/10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00DD09-333A-4A74-BB88-0BA6B86D4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1979613"/>
            <a:ext cx="9144000" cy="17399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LUCIFER </a:t>
            </a:r>
            <a:endParaRPr lang="fr-FR" sz="36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algn="ctr"/>
            <a:r>
              <a:rPr lang="it-IT" sz="3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a potentially background-free approach to the search f</a:t>
            </a:r>
            <a:r>
              <a:rPr lang="fr-FR" sz="3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or</a:t>
            </a:r>
            <a:r>
              <a:rPr lang="it-IT" sz="3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</a:t>
            </a:r>
            <a:r>
              <a:rPr lang="fr-FR" sz="3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0</a:t>
            </a:r>
            <a:r>
              <a:rPr lang="fr-FR" sz="3600">
                <a:latin typeface="Symbol" pitchFamily="84" charset="2"/>
                <a:ea typeface="Symbol" pitchFamily="84" charset="2"/>
                <a:cs typeface="Symbol" pitchFamily="84" charset="2"/>
              </a:rPr>
              <a:t>nbb</a:t>
            </a:r>
            <a:endParaRPr lang="en-US" sz="3600">
              <a:latin typeface="Symbol" pitchFamily="84" charset="2"/>
              <a:ea typeface="Symbol" pitchFamily="84" charset="2"/>
              <a:cs typeface="Symbol" pitchFamily="84" charset="2"/>
            </a:endParaRP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0" y="4267200"/>
            <a:ext cx="9144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Claudia Nones</a:t>
            </a:r>
          </a:p>
          <a:p>
            <a:pPr algn="ctr"/>
            <a:r>
              <a:rPr lang="en-US" sz="2000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CSNSM/CNRS-Orsay</a:t>
            </a:r>
          </a:p>
          <a:p>
            <a:pPr algn="ctr"/>
            <a:endParaRPr lang="en-US">
              <a:latin typeface="Calibri" pitchFamily="84" charset="0"/>
            </a:endParaRP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0" y="645318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NOW2010 – September 4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th </a:t>
            </a:r>
            <a:r>
              <a:rPr lang="en-US" sz="1600" b="1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- 11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, 2010 – Conca Specchiulla, Italy</a:t>
            </a:r>
          </a:p>
        </p:txBody>
      </p:sp>
      <p:pic>
        <p:nvPicPr>
          <p:cNvPr id="15365" name="Picture 11" descr="Logo_Marie-Curi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5213" y="0"/>
            <a:ext cx="17287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erc-scientific-small-rv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876800"/>
            <a:ext cx="22098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jaun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781550"/>
            <a:ext cx="1822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4"/>
          <p:cNvGrpSpPr>
            <a:grpSpLocks/>
          </p:cNvGrpSpPr>
          <p:nvPr/>
        </p:nvGrpSpPr>
        <p:grpSpPr bwMode="auto">
          <a:xfrm>
            <a:off x="152400" y="1846263"/>
            <a:ext cx="8991600" cy="3182937"/>
            <a:chOff x="152400" y="2531976"/>
            <a:chExt cx="8991600" cy="3183023"/>
          </a:xfrm>
        </p:grpSpPr>
        <p:pic>
          <p:nvPicPr>
            <p:cNvPr id="24583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2683349"/>
              <a:ext cx="8991600" cy="303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52400" y="2531976"/>
              <a:ext cx="8991600" cy="24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Results @ LNGS (2)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3200400" y="1219200"/>
            <a:ext cx="534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Pulse shape discrimination in light detector</a:t>
            </a:r>
          </a:p>
          <a:p>
            <a:pPr algn="ctr"/>
            <a:r>
              <a:rPr lang="en-US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(very preliminary)</a:t>
            </a:r>
          </a:p>
        </p:txBody>
      </p:sp>
      <p:sp>
        <p:nvSpPr>
          <p:cNvPr id="8" name="Rounded Rectangle 7"/>
          <p:cNvSpPr/>
          <p:nvPr/>
        </p:nvSpPr>
        <p:spPr>
          <a:xfrm rot="20237241">
            <a:off x="93663" y="1301750"/>
            <a:ext cx="2498725" cy="4968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Spring 2010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79500" y="5875338"/>
            <a:ext cx="6845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There are no enough data to conclude that pulse shape discrimination is sufficient to reject alphas at the desired level, but it is surely crucial to investigate this opportunity.</a:t>
            </a:r>
            <a:endParaRPr lang="it-IT" sz="16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5588" y="49530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+mn-ea"/>
                <a:cs typeface="Comic Sans MS"/>
              </a:rPr>
              <a:t>Final surprise: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+mn-ea"/>
                <a:cs typeface="Comic Sans MS"/>
              </a:rPr>
              <a:t>pulse shape discrimination in the heat signal</a:t>
            </a:r>
            <a:endParaRPr 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ZnSe optical properties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ounded Rectangle 2"/>
          <p:cNvSpPr/>
          <p:nvPr/>
        </p:nvSpPr>
        <p:spPr>
          <a:xfrm rot="20237241">
            <a:off x="17463" y="1401763"/>
            <a:ext cx="2498725" cy="496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81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DSCN6397.JPG"/>
          <p:cNvPicPr>
            <a:picLocks noChangeAspect="1"/>
          </p:cNvPicPr>
          <p:nvPr/>
        </p:nvPicPr>
        <p:blipFill>
          <a:blip r:embed="rId4"/>
          <a:srcRect l="26666" r="13333"/>
          <a:stretch>
            <a:fillRect/>
          </a:stretch>
        </p:blipFill>
        <p:spPr bwMode="auto">
          <a:xfrm>
            <a:off x="228600" y="2819400"/>
            <a:ext cx="2743200" cy="3429000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61938" y="6330950"/>
            <a:ext cx="2633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Sample: 1x1x1 cm</a:t>
            </a:r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3</a:t>
            </a: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- ZnSe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438400" y="909638"/>
            <a:ext cx="6934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From preliminary measurements performed on ZnSe bolometric and scintillation characteristics:</a:t>
            </a:r>
          </a:p>
          <a:p>
            <a:pPr algn="ctr"/>
            <a:endParaRPr lang="en-US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algn="just">
              <a:buClr>
                <a:srgbClr val="008000"/>
              </a:buClr>
              <a:buFont typeface="Wingdings" pitchFamily="84" charset="2"/>
              <a:buChar char="§"/>
            </a:pP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</a:t>
            </a:r>
            <a:r>
              <a:rPr lang="en-US" sz="16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very promising results on the amplitude of scintillation signal </a:t>
            </a:r>
          </a:p>
          <a:p>
            <a:pPr algn="just">
              <a:buFont typeface="Wingdings" pitchFamily="84" charset="2"/>
              <a:buChar char="§"/>
            </a:pPr>
            <a:r>
              <a:rPr lang="en-US" sz="16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very promising capability to discriminate between </a:t>
            </a:r>
            <a:r>
              <a:rPr lang="en-US" sz="1600">
                <a:solidFill>
                  <a:srgbClr val="008000"/>
                </a:solidFill>
                <a:latin typeface="Symbol" pitchFamily="84" charset="2"/>
                <a:ea typeface="Symbol" pitchFamily="84" charset="2"/>
                <a:cs typeface="Symbol" pitchFamily="84" charset="2"/>
              </a:rPr>
              <a:t>a</a:t>
            </a:r>
            <a:r>
              <a:rPr lang="en-US" sz="16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and </a:t>
            </a:r>
            <a:r>
              <a:rPr lang="en-US" sz="1600">
                <a:solidFill>
                  <a:srgbClr val="008000"/>
                </a:solidFill>
                <a:latin typeface="Symbol" pitchFamily="84" charset="2"/>
                <a:ea typeface="Symbol" pitchFamily="84" charset="2"/>
                <a:cs typeface="Symbol" pitchFamily="84" charset="2"/>
              </a:rPr>
              <a:t>b</a:t>
            </a:r>
            <a:r>
              <a:rPr lang="en-US" sz="16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particles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5257800" y="2514600"/>
            <a:ext cx="180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Nevertheless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3959225" y="3500438"/>
            <a:ext cx="48037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Quite large spread of characteristics </a:t>
            </a:r>
          </a:p>
          <a:p>
            <a:r>
              <a:rPr lang="en-US" sz="14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(even among samples delivered by the same producer)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3962400" y="3068638"/>
            <a:ext cx="434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Quenching factor &gt; 1</a:t>
            </a:r>
            <a:endParaRPr lang="en-US" sz="14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172200" y="4127500"/>
            <a:ext cx="228600" cy="520700"/>
          </a:xfrm>
          <a:prstGeom prst="downArrow">
            <a:avLst/>
          </a:prstGeom>
          <a:solidFill>
            <a:srgbClr val="008000">
              <a:alpha val="55000"/>
            </a:srgb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3124200" y="4919663"/>
            <a:ext cx="587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Study of optical properties (optical trasmission and luminescence)</a:t>
            </a:r>
            <a:endParaRPr lang="en-US" sz="14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5612" name="TextBox 12"/>
          <p:cNvSpPr txBox="1">
            <a:spLocks noChangeArrowheads="1"/>
          </p:cNvSpPr>
          <p:nvPr/>
        </p:nvSpPr>
        <p:spPr bwMode="auto">
          <a:xfrm>
            <a:off x="3124200" y="5511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Study of the effect of impurities and local defect on the optical properties of ZnSe crystals</a:t>
            </a:r>
            <a:endParaRPr lang="en-US" sz="14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203325"/>
            <a:ext cx="84709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Study of ZnSe optical properties @ CSNSM 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27000" y="6415088"/>
            <a:ext cx="2497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Courtesy of O. Plantevin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7" descr="ZnSe_P-lum_Paris-CSN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2413" y="1419225"/>
            <a:ext cx="6262687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Photo-luminescence measurements @ CSNSM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ounded Rectangle 5"/>
          <p:cNvSpPr/>
          <p:nvPr/>
        </p:nvSpPr>
        <p:spPr>
          <a:xfrm rot="20237241">
            <a:off x="141288" y="1312863"/>
            <a:ext cx="2498725" cy="841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July 2010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Group 179"/>
          <p:cNvGraphicFramePr>
            <a:graphicFrameLocks noGrp="1"/>
          </p:cNvGraphicFramePr>
          <p:nvPr/>
        </p:nvGraphicFramePr>
        <p:xfrm>
          <a:off x="152400" y="4699000"/>
          <a:ext cx="2819400" cy="1854200"/>
        </p:xfrm>
        <a:graphic>
          <a:graphicData uri="http://schemas.openxmlformats.org/drawingml/2006/table">
            <a:tbl>
              <a:tblPr/>
              <a:tblGrid>
                <a:gridCol w="1127760"/>
                <a:gridCol w="789432"/>
                <a:gridCol w="902209"/>
              </a:tblGrid>
              <a:tr h="516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emission band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E     [eV]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Arial" charset="0"/>
                          <a:cs typeface="Arial" charset="0"/>
                        </a:rPr>
                        <a:t>l</a:t>
                      </a: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 [nm]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2.02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613.86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1.27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976.38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0.95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1305.3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0.76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" charset="0"/>
                          <a:cs typeface="Arial" charset="0"/>
                        </a:rPr>
                        <a:t>1631.6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4304507" y="3542506"/>
            <a:ext cx="533400" cy="1587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799682" y="4245769"/>
            <a:ext cx="533400" cy="1587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918869" y="2982119"/>
            <a:ext cx="533400" cy="1588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666707" y="1408906"/>
            <a:ext cx="533400" cy="1587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82" name="TextBox 12"/>
          <p:cNvSpPr txBox="1">
            <a:spLocks noChangeArrowheads="1"/>
          </p:cNvSpPr>
          <p:nvPr/>
        </p:nvSpPr>
        <p:spPr bwMode="auto">
          <a:xfrm>
            <a:off x="6769100" y="836613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A</a:t>
            </a:r>
          </a:p>
        </p:txBody>
      </p:sp>
      <p:sp>
        <p:nvSpPr>
          <p:cNvPr id="27683" name="TextBox 13"/>
          <p:cNvSpPr txBox="1">
            <a:spLocks noChangeArrowheads="1"/>
          </p:cNvSpPr>
          <p:nvPr/>
        </p:nvSpPr>
        <p:spPr bwMode="auto">
          <a:xfrm>
            <a:off x="5021263" y="2373313"/>
            <a:ext cx="33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B</a:t>
            </a:r>
          </a:p>
        </p:txBody>
      </p:sp>
      <p:sp>
        <p:nvSpPr>
          <p:cNvPr id="27684" name="TextBox 14"/>
          <p:cNvSpPr txBox="1">
            <a:spLocks noChangeArrowheads="1"/>
          </p:cNvSpPr>
          <p:nvPr/>
        </p:nvSpPr>
        <p:spPr bwMode="auto">
          <a:xfrm>
            <a:off x="4387850" y="2906713"/>
            <a:ext cx="32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</a:t>
            </a:r>
          </a:p>
        </p:txBody>
      </p:sp>
      <p:sp>
        <p:nvSpPr>
          <p:cNvPr id="27685" name="TextBox 15"/>
          <p:cNvSpPr txBox="1">
            <a:spLocks noChangeArrowheads="1"/>
          </p:cNvSpPr>
          <p:nvPr/>
        </p:nvSpPr>
        <p:spPr bwMode="auto">
          <a:xfrm>
            <a:off x="3894138" y="3589338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D</a:t>
            </a:r>
          </a:p>
        </p:txBody>
      </p:sp>
      <p:sp>
        <p:nvSpPr>
          <p:cNvPr id="27686" name="TextBox 16"/>
          <p:cNvSpPr txBox="1">
            <a:spLocks noChangeArrowheads="1"/>
          </p:cNvSpPr>
          <p:nvPr/>
        </p:nvSpPr>
        <p:spPr bwMode="auto">
          <a:xfrm>
            <a:off x="4065588" y="5951538"/>
            <a:ext cx="464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33CC33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Next steps:</a:t>
            </a:r>
          </a:p>
          <a:p>
            <a:pPr algn="ctr"/>
            <a:r>
              <a:rPr lang="en-US" b="1">
                <a:solidFill>
                  <a:srgbClr val="33CC33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photoluminescence @ low temperatures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LUCIFER detector structure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77875" y="2278063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Single module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: </a:t>
            </a:r>
          </a:p>
          <a:p>
            <a:pPr algn="ctr"/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4 ZnSe crystals </a:t>
            </a:r>
          </a:p>
          <a:p>
            <a:pPr algn="ctr"/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and 1 light detector</a:t>
            </a:r>
            <a:endParaRPr lang="it-IT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5870575" y="1868488"/>
            <a:ext cx="2035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Tower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: </a:t>
            </a:r>
          </a:p>
          <a:p>
            <a:pPr algn="ctr"/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12 single modules</a:t>
            </a:r>
            <a:endParaRPr lang="it-IT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" y="3497263"/>
            <a:ext cx="34099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075" y="2667000"/>
            <a:ext cx="4251325" cy="40386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 rot="20237241">
            <a:off x="74613" y="1325563"/>
            <a:ext cx="2498725" cy="496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4529138" y="990600"/>
            <a:ext cx="438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Possible location: </a:t>
            </a:r>
          </a:p>
          <a:p>
            <a:pPr algn="ctr"/>
            <a:r>
              <a:rPr lang="en-US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ex-Cuoricino cryostat @ LNGS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243638"/>
            <a:ext cx="4422775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LUCIFER is a demonstrator…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313" y="1792288"/>
            <a:ext cx="8534400" cy="32416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107950" y="1474788"/>
            <a:ext cx="326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From the LUCIFER proposal:</a:t>
            </a:r>
            <a:endParaRPr lang="it-IT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870075"/>
          <a:ext cx="8229600" cy="3051175"/>
        </p:xfrm>
        <a:graphic>
          <a:graphicData uri="http://schemas.openxmlformats.org/drawingml/2006/table">
            <a:tbl>
              <a:tblPr/>
              <a:tblGrid>
                <a:gridCol w="1646238"/>
                <a:gridCol w="1800225"/>
                <a:gridCol w="1589087"/>
                <a:gridCol w="1547813"/>
                <a:gridCol w="1646237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Crystal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Isotope weight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Useful material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Half Life limit (10</a:t>
                      </a:r>
                      <a:r>
                        <a:rPr kumimoji="0" lang="en-US" sz="16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26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y)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Sensitivity* to m</a:t>
                      </a:r>
                      <a:r>
                        <a:rPr kumimoji="0" lang="en-US" sz="16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ee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(meV)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CdWO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it-IT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116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Cd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15.1 kg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32%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1.15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65-80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ZnMoO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it-IT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Mo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11.3 kg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44%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1.27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67-73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ZnSe [baseline]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 82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Se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  17.6 kg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56%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2.31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52-65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ZnSe [option 1]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 82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Se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  20.5 kg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56%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2.59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49-61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ZnSe [option 2]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 82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Se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  27.8 kg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56%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3.20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44-55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* The 1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TimesNewRomanPSMT" charset="0"/>
                        </a:rPr>
                        <a:t>s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 sensitivity is calculated with the Feldman Cousins approach for 5 y running and a background index d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G</a:t>
                      </a:r>
                      <a:r>
                        <a:rPr kumimoji="0" lang="en-US" sz="1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b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/dE = 10</a:t>
                      </a:r>
                      <a:r>
                        <a:rPr kumimoji="0" lang="en-US" sz="16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-3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c/keV/Kg/y. The matrix elements come from the two most recent QRPA calculations [ME08]; the energy window is taken as 5 keV, compatible with the resolution achieved in TeO</a:t>
                      </a:r>
                      <a:r>
                        <a:rPr kumimoji="0" lang="en-US" sz="1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0"/>
                          <a:ea typeface="Times New Roman" charset="0"/>
                          <a:cs typeface="Times New Roman" charset="0"/>
                        </a:rPr>
                        <a:t> macrobolometers and in scintillating-bolometer R&amp;D.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45" name="TextBox 6"/>
          <p:cNvSpPr txBox="1">
            <a:spLocks noChangeArrowheads="1"/>
          </p:cNvSpPr>
          <p:nvPr/>
        </p:nvSpPr>
        <p:spPr bwMode="auto">
          <a:xfrm>
            <a:off x="-23813" y="5299075"/>
            <a:ext cx="93170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Optimistic evaluation, assuming full success for several difficult tasks</a:t>
            </a:r>
            <a:r>
              <a:rPr lang="en-GB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: 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	</a:t>
            </a:r>
          </a:p>
          <a:p>
            <a:pPr>
              <a:buClr>
                <a:srgbClr val="FF0000"/>
              </a:buClr>
              <a:buFont typeface="Wingdings" pitchFamily="84" charset="2"/>
              <a:buChar char="Ø"/>
            </a:pP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 negotiate a good contract for </a:t>
            </a:r>
            <a:r>
              <a:rPr lang="en-GB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enrichment </a:t>
            </a:r>
            <a:r>
              <a:rPr lang="en-GB">
                <a:latin typeface="Comic Sans MS" pitchFamily="84" charset="0"/>
                <a:ea typeface="ヒラギノ明朝 ProN W3" pitchFamily="84" charset="-128"/>
                <a:cs typeface="ヒラギノ明朝 ProN W3" pitchFamily="84" charset="-128"/>
              </a:rPr>
              <a:t>→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 Zelenogorsk (Russia), URENCO (NL)</a:t>
            </a:r>
          </a:p>
          <a:p>
            <a:pPr>
              <a:buClr>
                <a:srgbClr val="FF0000"/>
              </a:buClr>
              <a:buFont typeface="Wingdings" pitchFamily="84" charset="2"/>
              <a:buChar char="Ø"/>
            </a:pP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 get </a:t>
            </a:r>
            <a:r>
              <a:rPr lang="en-GB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radiopure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and </a:t>
            </a:r>
            <a:r>
              <a:rPr lang="en-GB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chemically pure 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isotope after enrichment</a:t>
            </a:r>
          </a:p>
          <a:p>
            <a:pPr>
              <a:buClr>
                <a:srgbClr val="FF0000"/>
              </a:buClr>
              <a:buFont typeface="Wingdings" pitchFamily="84" charset="2"/>
              <a:buChar char="Ø"/>
            </a:pP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 efficient </a:t>
            </a:r>
            <a:r>
              <a:rPr lang="en-GB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crystallization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</a:t>
            </a:r>
            <a:r>
              <a:rPr lang="en-GB">
                <a:latin typeface="Comic Sans MS" pitchFamily="84" charset="0"/>
                <a:ea typeface="ヒラギノ明朝 ProN W3" pitchFamily="84" charset="-128"/>
                <a:cs typeface="ヒラギノ明朝 ProN W3" pitchFamily="84" charset="-128"/>
              </a:rPr>
              <a:t>→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</a:t>
            </a:r>
            <a:r>
              <a:rPr lang="it-IT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Institute for Single Crystals, Kharkov, Ukraina</a:t>
            </a:r>
          </a:p>
          <a:p>
            <a:pPr>
              <a:buClr>
                <a:srgbClr val="FF0000"/>
              </a:buClr>
              <a:buFont typeface="Wingdings" pitchFamily="84" charset="2"/>
              <a:buChar char="Ø"/>
            </a:pP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 optimize </a:t>
            </a:r>
            <a:r>
              <a:rPr lang="en-GB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bolometric performance 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of ZnSe crystals</a:t>
            </a:r>
            <a:endParaRPr lang="it-IT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1"/>
                </a:solidFill>
                <a:latin typeface="Comic Sans MS"/>
                <a:cs typeface="Comic Sans MS"/>
              </a:rPr>
              <a:t>The physics reach</a:t>
            </a:r>
            <a:endParaRPr lang="it-IT" sz="32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3988" y="917575"/>
            <a:ext cx="6308725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…but has a remarkable sensitivity by itself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51050" y="4797425"/>
            <a:ext cx="5181600" cy="1825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More realistic evaluation:</a:t>
            </a:r>
            <a:r>
              <a:rPr lang="en-US" sz="2000">
                <a:solidFill>
                  <a:srgbClr val="FFFFFF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/>
            </a:r>
            <a:br>
              <a:rPr lang="en-US" sz="2000">
                <a:solidFill>
                  <a:srgbClr val="FFFFFF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</a:br>
            <a:r>
              <a:rPr lang="en-US" sz="2000">
                <a:solidFill>
                  <a:srgbClr val="FFFFFF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10 kg of isotope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~100 meV as &lt;m</a:t>
            </a:r>
            <a:r>
              <a:rPr lang="en-US" sz="2000" baseline="-25000">
                <a:solidFill>
                  <a:srgbClr val="FFFFFF"/>
                </a:solidFill>
                <a:latin typeface="Symbol" pitchFamily="84" charset="2"/>
                <a:ea typeface="Comic Sans MS" pitchFamily="84" charset="0"/>
                <a:cs typeface="Comic Sans MS" pitchFamily="84" charset="0"/>
              </a:rPr>
              <a:t>bb</a:t>
            </a:r>
            <a:r>
              <a:rPr lang="en-US" sz="2000">
                <a:solidFill>
                  <a:srgbClr val="FFFFFF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&gt;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LUCIFER next steps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44725"/>
            <a:ext cx="1905000" cy="6461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/>
                <a:cs typeface="Comic Sans MS"/>
              </a:rPr>
              <a:t>Cristal growth optimization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196975"/>
            <a:ext cx="250825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/>
                <a:cs typeface="Comic Sans MS"/>
              </a:rPr>
              <a:t>Procurement of the enriched material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44725"/>
            <a:ext cx="2146300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/>
                <a:cs typeface="Comic Sans MS"/>
              </a:rPr>
              <a:t>Optimization of light detectors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35375"/>
            <a:ext cx="27432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/>
                <a:cs typeface="Comic Sans MS"/>
              </a:rPr>
              <a:t>Optimization of ZnSe scintillating bolometers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686300"/>
            <a:ext cx="2514600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/>
                <a:cs typeface="Comic Sans MS"/>
              </a:rPr>
              <a:t>LUCIFER Assembly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3124200" y="1958975"/>
            <a:ext cx="2514600" cy="251460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/>
                <a:cs typeface="Comic Sans MS"/>
              </a:rPr>
              <a:t>NEXT STEPS</a:t>
            </a:r>
            <a:endParaRPr lang="en-US" sz="2800" b="1" dirty="0">
              <a:latin typeface="Comic Sans MS"/>
              <a:cs typeface="Comic Sans MS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72150" y="3500438"/>
            <a:ext cx="2146300" cy="3051175"/>
            <a:chOff x="6019800" y="3962400"/>
            <a:chExt cx="2146743" cy="3050094"/>
          </a:xfrm>
        </p:grpSpPr>
        <p:sp>
          <p:nvSpPr>
            <p:cNvPr id="14" name="TextBox 13"/>
            <p:cNvSpPr txBox="1"/>
            <p:nvPr/>
          </p:nvSpPr>
          <p:spPr>
            <a:xfrm>
              <a:off x="6019800" y="3962400"/>
              <a:ext cx="2146743" cy="953749"/>
            </a:xfrm>
            <a:prstGeom prst="rect">
              <a:avLst/>
            </a:prstGeom>
            <a:solidFill>
              <a:srgbClr val="F650D3">
                <a:alpha val="55000"/>
              </a:srgbClr>
            </a:solidFill>
            <a:ln>
              <a:solidFill>
                <a:srgbClr val="F650D3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Comic Sans MS"/>
                  <a:cs typeface="Comic Sans MS"/>
                </a:rPr>
                <a:t>LUCIFER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Comic Sans MS"/>
                  <a:cs typeface="Comic Sans MS"/>
                </a:rPr>
                <a:t>Kick-off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  <p:sp>
          <p:nvSpPr>
            <p:cNvPr id="30730" name="TextBox 15"/>
            <p:cNvSpPr txBox="1">
              <a:spLocks noChangeArrowheads="1"/>
            </p:cNvSpPr>
            <p:nvPr/>
          </p:nvSpPr>
          <p:spPr bwMode="auto">
            <a:xfrm>
              <a:off x="6116117" y="4910144"/>
              <a:ext cx="203529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Data taking</a:t>
              </a:r>
            </a:p>
            <a:p>
              <a:pPr algn="ctr"/>
              <a:r>
                <a:rPr lang="en-US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First physics results</a:t>
              </a:r>
            </a:p>
          </p:txBody>
        </p:sp>
        <p:sp>
          <p:nvSpPr>
            <p:cNvPr id="30731" name="TextBox 16"/>
            <p:cNvSpPr txBox="1">
              <a:spLocks noChangeArrowheads="1"/>
            </p:cNvSpPr>
            <p:nvPr/>
          </p:nvSpPr>
          <p:spPr bwMode="auto">
            <a:xfrm>
              <a:off x="6647353" y="6489274"/>
              <a:ext cx="1003800" cy="523220"/>
            </a:xfrm>
            <a:prstGeom prst="rect">
              <a:avLst/>
            </a:prstGeom>
            <a:solidFill>
              <a:srgbClr val="F650D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2014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6896281" y="5817530"/>
              <a:ext cx="485875" cy="620493"/>
            </a:xfrm>
            <a:prstGeom prst="downArrow">
              <a:avLst/>
            </a:prstGeom>
            <a:solidFill>
              <a:srgbClr val="F650D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Conclusions &amp; Perspectives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7696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A 0 background approach is mandatory to reach sensitivities useful to scan completely the inverted hierarchy region.</a:t>
            </a: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endParaRPr lang="en-US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Double read-out detectors (heat+light) are a powerful tool. </a:t>
            </a: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endParaRPr lang="en-US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LUCIFER is the first full demonstrator of this technique.</a:t>
            </a: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endParaRPr lang="en-US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An intense R&amp;D programme is going on.</a:t>
            </a: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endParaRPr lang="en-US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LUCIFER data taking: 2014.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303463" y="2205038"/>
            <a:ext cx="4645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9600">
                <a:latin typeface="Calibri" pitchFamily="84" charset="0"/>
              </a:rPr>
              <a:t>BACK-UP</a:t>
            </a:r>
            <a:endParaRPr lang="it-IT" sz="9600">
              <a:latin typeface="Calibri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Emission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169863"/>
            <a:ext cx="627697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10" descr="legend+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068638"/>
            <a:ext cx="361632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1"/>
          <p:cNvSpPr>
            <a:spLocks noChangeArrowheads="1"/>
          </p:cNvSpPr>
          <p:nvPr/>
        </p:nvSpPr>
        <p:spPr bwMode="auto">
          <a:xfrm>
            <a:off x="74613" y="4724400"/>
            <a:ext cx="52911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i="1">
                <a:solidFill>
                  <a:srgbClr val="0000FF"/>
                </a:solidFill>
              </a:rPr>
              <a:t>N. Starzhinskiy et al, IEEE Trans. Nucl. Science, 55, 1542 (2008)</a:t>
            </a:r>
            <a:endParaRPr lang="it-IT" sz="14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Outline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07950" y="1484313"/>
            <a:ext cx="89947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4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</a:t>
            </a:r>
            <a:r>
              <a:rPr lang="en-US" sz="2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Background and sensitivity in the search for 0</a:t>
            </a:r>
            <a:r>
              <a:rPr lang="en-US" sz="2800">
                <a:latin typeface="Symbol" pitchFamily="84" charset="2"/>
                <a:ea typeface="Symbol" pitchFamily="84" charset="2"/>
                <a:cs typeface="Symbol" pitchFamily="84" charset="2"/>
              </a:rPr>
              <a:t>nbb</a:t>
            </a:r>
            <a:r>
              <a:rPr lang="en-US" sz="2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</a:t>
            </a: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endParaRPr lang="en-US" sz="2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endParaRPr lang="en-US" sz="2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The LUCIFER project</a:t>
            </a: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endParaRPr lang="en-US" sz="2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endParaRPr lang="en-US" sz="2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The R&amp;D activities @ LNGS and @ CSNSM-Orsay</a:t>
            </a:r>
          </a:p>
          <a:p>
            <a:pPr>
              <a:buClr>
                <a:srgbClr val="008000"/>
              </a:buClr>
            </a:pPr>
            <a:endParaRPr lang="en-US" sz="2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</a:pPr>
            <a:endParaRPr lang="en-US" sz="2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Clr>
                <a:srgbClr val="008000"/>
              </a:buClr>
              <a:buFont typeface="Wingdings" pitchFamily="84" charset="2"/>
              <a:buChar char="v"/>
            </a:pPr>
            <a:r>
              <a:rPr lang="en-US" sz="2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Perspectives &amp;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1"/>
          <p:cNvGrpSpPr>
            <a:grpSpLocks/>
          </p:cNvGrpSpPr>
          <p:nvPr/>
        </p:nvGrpSpPr>
        <p:grpSpPr bwMode="auto">
          <a:xfrm>
            <a:off x="754063" y="1195388"/>
            <a:ext cx="7627937" cy="4976812"/>
            <a:chOff x="431" y="618"/>
            <a:chExt cx="4805" cy="3135"/>
          </a:xfrm>
        </p:grpSpPr>
        <p:pic>
          <p:nvPicPr>
            <p:cNvPr id="1742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618"/>
              <a:ext cx="4805" cy="313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1202" y="981"/>
              <a:ext cx="2812" cy="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>
                <a:latin typeface="Calibri" pitchFamily="8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The size of the challenge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2133600"/>
            <a:ext cx="7086600" cy="1588"/>
          </a:xfrm>
          <a:prstGeom prst="line">
            <a:avLst/>
          </a:prstGeom>
          <a:ln w="63500">
            <a:solidFill>
              <a:srgbClr val="F650D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97000" y="3771900"/>
            <a:ext cx="7086600" cy="1588"/>
          </a:xfrm>
          <a:prstGeom prst="line">
            <a:avLst/>
          </a:prstGeom>
          <a:ln w="63500">
            <a:solidFill>
              <a:srgbClr val="F650D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3200400"/>
            <a:ext cx="7086600" cy="1588"/>
          </a:xfrm>
          <a:prstGeom prst="line">
            <a:avLst/>
          </a:prstGeom>
          <a:ln w="63500">
            <a:solidFill>
              <a:srgbClr val="F650D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2717800"/>
            <a:ext cx="2286000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 – 10 counts/ y ton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1652588"/>
            <a:ext cx="2971800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 – 1000 counts/ y ton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3890963"/>
            <a:ext cx="2286000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0.1 – 1 counts/ y ton</a:t>
            </a:r>
            <a:endParaRPr lang="en-US" dirty="0"/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1600200" y="28305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50 meV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1676400" y="37449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15 meV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4063" y="3684588"/>
            <a:ext cx="8074025" cy="2994025"/>
            <a:chOff x="754062" y="3683794"/>
            <a:chExt cx="8074558" cy="2994858"/>
          </a:xfrm>
        </p:grpSpPr>
        <p:sp>
          <p:nvSpPr>
            <p:cNvPr id="17421" name="TextBox 16"/>
            <p:cNvSpPr txBox="1">
              <a:spLocks noChangeArrowheads="1"/>
            </p:cNvSpPr>
            <p:nvPr/>
          </p:nvSpPr>
          <p:spPr bwMode="auto">
            <a:xfrm>
              <a:off x="755576" y="6309320"/>
              <a:ext cx="807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omic Sans MS" pitchFamily="84" charset="0"/>
                </a:rPr>
                <a:t>Goal: </a:t>
              </a:r>
              <a:r>
                <a:rPr lang="en-GB" b="1">
                  <a:solidFill>
                    <a:srgbClr val="F650D3"/>
                  </a:solidFill>
                  <a:latin typeface="Comic Sans MS" pitchFamily="84" charset="0"/>
                </a:rPr>
                <a:t>b= 10</a:t>
              </a:r>
              <a:r>
                <a:rPr lang="en-GB" b="1" baseline="30000">
                  <a:solidFill>
                    <a:srgbClr val="F650D3"/>
                  </a:solidFill>
                  <a:latin typeface="Comic Sans MS" pitchFamily="84" charset="0"/>
                </a:rPr>
                <a:t>-3</a:t>
              </a:r>
              <a:r>
                <a:rPr lang="en-GB" b="1">
                  <a:solidFill>
                    <a:srgbClr val="F650D3"/>
                  </a:solidFill>
                  <a:latin typeface="Comic Sans MS" pitchFamily="84" charset="0"/>
                </a:rPr>
                <a:t> – 10</a:t>
              </a:r>
              <a:r>
                <a:rPr lang="en-GB" b="1" baseline="30000">
                  <a:solidFill>
                    <a:srgbClr val="F650D3"/>
                  </a:solidFill>
                  <a:latin typeface="Comic Sans MS" pitchFamily="84" charset="0"/>
                </a:rPr>
                <a:t>-4 </a:t>
              </a:r>
              <a:r>
                <a:rPr lang="en-GB" b="1">
                  <a:solidFill>
                    <a:srgbClr val="F650D3"/>
                  </a:solidFill>
                  <a:latin typeface="Comic Sans MS" pitchFamily="84" charset="0"/>
                </a:rPr>
                <a:t>c/keV/kg/y </a:t>
              </a:r>
              <a:r>
                <a:rPr lang="en-GB">
                  <a:latin typeface="Comic Sans MS" pitchFamily="84" charset="0"/>
                </a:rPr>
                <a:t>with a </a:t>
              </a:r>
              <a:r>
                <a:rPr lang="en-GB" b="1">
                  <a:solidFill>
                    <a:srgbClr val="F650D3"/>
                  </a:solidFill>
                  <a:latin typeface="Comic Sans MS" pitchFamily="84" charset="0"/>
                </a:rPr>
                <a:t>high energy resolution </a:t>
              </a:r>
              <a:r>
                <a:rPr lang="en-GB">
                  <a:latin typeface="Comic Sans MS" pitchFamily="84" charset="0"/>
                </a:rPr>
                <a:t>detector</a:t>
              </a:r>
              <a:endParaRPr lang="it-IT">
                <a:latin typeface="Comic Sans MS" pitchFamily="84" charset="0"/>
              </a:endParaRPr>
            </a:p>
          </p:txBody>
        </p:sp>
        <p:cxnSp>
          <p:nvCxnSpPr>
            <p:cNvPr id="21" name="Elbow Connector 20"/>
            <p:cNvCxnSpPr>
              <a:stCxn id="4" idx="1"/>
              <a:endCxn id="17421" idx="1"/>
            </p:cNvCxnSpPr>
            <p:nvPr/>
          </p:nvCxnSpPr>
          <p:spPr>
            <a:xfrm rot="10800000" flipH="1" flipV="1">
              <a:off x="754062" y="3683794"/>
              <a:ext cx="1587" cy="2810657"/>
            </a:xfrm>
            <a:prstGeom prst="bentConnector3">
              <a:avLst>
                <a:gd name="adj1" fmla="val -15109055"/>
              </a:avLst>
            </a:prstGeom>
            <a:ln>
              <a:solidFill>
                <a:srgbClr val="F650D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0" name="TextBox 22"/>
          <p:cNvSpPr txBox="1">
            <a:spLocks noChangeArrowheads="1"/>
          </p:cNvSpPr>
          <p:nvPr/>
        </p:nvSpPr>
        <p:spPr bwMode="auto">
          <a:xfrm>
            <a:off x="1603375" y="2133600"/>
            <a:ext cx="1312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baseline="30000">
                <a:latin typeface="Comic Sans MS" pitchFamily="84" charset="0"/>
              </a:rPr>
              <a:t>76</a:t>
            </a:r>
            <a:r>
              <a:rPr lang="en-GB" b="1">
                <a:latin typeface="Comic Sans MS" pitchFamily="84" charset="0"/>
              </a:rPr>
              <a:t>Ge claim</a:t>
            </a:r>
            <a:endParaRPr lang="it-IT" b="1">
              <a:latin typeface="Comic Sans M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The LUCIFER recipe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9144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How to approach a 0 background experiment: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42900" y="1412875"/>
            <a:ext cx="3314700" cy="615950"/>
            <a:chOff x="342900" y="1412776"/>
            <a:chExt cx="3314700" cy="615553"/>
          </a:xfrm>
        </p:grpSpPr>
        <p:sp>
          <p:nvSpPr>
            <p:cNvPr id="18481" name="TextBox 4"/>
            <p:cNvSpPr txBox="1">
              <a:spLocks noChangeArrowheads="1"/>
            </p:cNvSpPr>
            <p:nvPr/>
          </p:nvSpPr>
          <p:spPr bwMode="auto">
            <a:xfrm>
              <a:off x="902919" y="1412776"/>
              <a:ext cx="2754681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High energy resolution </a:t>
              </a:r>
            </a:p>
            <a:p>
              <a:pPr algn="ctr"/>
              <a:r>
                <a:rPr lang="en-US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(no background from 2</a:t>
              </a:r>
              <a:r>
                <a:rPr lang="en-US" sz="1600">
                  <a:latin typeface="Symbol" pitchFamily="84" charset="2"/>
                  <a:ea typeface="Symbol" pitchFamily="84" charset="2"/>
                  <a:cs typeface="Symbol" pitchFamily="84" charset="2"/>
                </a:rPr>
                <a:t>nbb</a:t>
              </a:r>
              <a:r>
                <a:rPr lang="en-US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)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42900" y="1488927"/>
              <a:ext cx="381000" cy="304604"/>
            </a:xfrm>
            <a:prstGeom prst="ellipse">
              <a:avLst/>
            </a:prstGeom>
            <a:solidFill>
              <a:srgbClr val="33CC33">
                <a:alpha val="55000"/>
              </a:srgb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mic Sans MS"/>
                  <a:cs typeface="Comic Sans MS"/>
                </a:rPr>
                <a:t>1</a:t>
              </a:r>
              <a:endParaRPr lang="en-US" dirty="0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04800" y="2166938"/>
            <a:ext cx="4343400" cy="1150937"/>
            <a:chOff x="304800" y="2167573"/>
            <a:chExt cx="4343400" cy="1150203"/>
          </a:xfrm>
        </p:grpSpPr>
        <p:sp>
          <p:nvSpPr>
            <p:cNvPr id="18478" name="TextBox 5"/>
            <p:cNvSpPr txBox="1">
              <a:spLocks noChangeArrowheads="1"/>
            </p:cNvSpPr>
            <p:nvPr/>
          </p:nvSpPr>
          <p:spPr bwMode="auto">
            <a:xfrm>
              <a:off x="831305" y="2948444"/>
              <a:ext cx="38168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Make irrelevant the </a:t>
              </a:r>
              <a:r>
                <a:rPr lang="en-US">
                  <a:latin typeface="Symbol" pitchFamily="84" charset="2"/>
                  <a:ea typeface="Symbol" pitchFamily="84" charset="2"/>
                  <a:cs typeface="Symbol" pitchFamily="84" charset="2"/>
                </a:rPr>
                <a:t>g</a:t>
              </a:r>
              <a:r>
                <a:rPr lang="en-US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 background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04800" y="2937019"/>
              <a:ext cx="381000" cy="304606"/>
            </a:xfrm>
            <a:prstGeom prst="ellipse">
              <a:avLst/>
            </a:prstGeom>
            <a:solidFill>
              <a:srgbClr val="33CC33">
                <a:alpha val="55000"/>
              </a:srgb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mic Sans MS"/>
                  <a:cs typeface="Comic Sans MS"/>
                </a:rPr>
                <a:t>2</a:t>
              </a:r>
              <a:endParaRPr lang="en-US" dirty="0"/>
            </a:p>
          </p:txBody>
        </p:sp>
        <p:sp>
          <p:nvSpPr>
            <p:cNvPr id="34" name="Plus 33"/>
            <p:cNvSpPr/>
            <p:nvPr/>
          </p:nvSpPr>
          <p:spPr>
            <a:xfrm>
              <a:off x="1862138" y="2167573"/>
              <a:ext cx="838200" cy="693295"/>
            </a:xfrm>
            <a:prstGeom prst="mathPlus">
              <a:avLst/>
            </a:prstGeom>
            <a:solidFill>
              <a:srgbClr val="33CC33">
                <a:alpha val="5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04800" y="3352800"/>
            <a:ext cx="4038600" cy="1612900"/>
            <a:chOff x="304800" y="3352274"/>
            <a:chExt cx="4038600" cy="1614101"/>
          </a:xfrm>
        </p:grpSpPr>
        <p:sp>
          <p:nvSpPr>
            <p:cNvPr id="18475" name="TextBox 6"/>
            <p:cNvSpPr txBox="1">
              <a:spLocks noChangeArrowheads="1"/>
            </p:cNvSpPr>
            <p:nvPr/>
          </p:nvSpPr>
          <p:spPr bwMode="auto">
            <a:xfrm>
              <a:off x="787977" y="4320044"/>
              <a:ext cx="35554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Discrimination between </a:t>
              </a:r>
              <a:r>
                <a:rPr lang="en-US">
                  <a:latin typeface="Symbol" pitchFamily="84" charset="2"/>
                  <a:ea typeface="Symbol" pitchFamily="84" charset="2"/>
                  <a:cs typeface="Symbol" pitchFamily="84" charset="2"/>
                </a:rPr>
                <a:t>a</a:t>
              </a:r>
              <a:r>
                <a:rPr lang="en-US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 and </a:t>
              </a:r>
              <a:r>
                <a:rPr lang="en-US">
                  <a:latin typeface="Symbol" pitchFamily="84" charset="2"/>
                  <a:ea typeface="Symbol" pitchFamily="84" charset="2"/>
                  <a:cs typeface="Symbol" pitchFamily="84" charset="2"/>
                </a:rPr>
                <a:t>b</a:t>
              </a:r>
              <a:r>
                <a:rPr lang="en-US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 particles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304800" y="4384917"/>
              <a:ext cx="381000" cy="305027"/>
            </a:xfrm>
            <a:prstGeom prst="ellipse">
              <a:avLst/>
            </a:prstGeom>
            <a:solidFill>
              <a:srgbClr val="33CC33">
                <a:alpha val="55000"/>
              </a:srgb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mic Sans MS"/>
                  <a:cs typeface="Comic Sans MS"/>
                </a:rPr>
                <a:t>3</a:t>
              </a:r>
              <a:endParaRPr lang="en-US" dirty="0"/>
            </a:p>
          </p:txBody>
        </p:sp>
        <p:sp>
          <p:nvSpPr>
            <p:cNvPr id="35" name="Plus 34"/>
            <p:cNvSpPr/>
            <p:nvPr/>
          </p:nvSpPr>
          <p:spPr>
            <a:xfrm>
              <a:off x="1862138" y="3352274"/>
              <a:ext cx="838200" cy="692665"/>
            </a:xfrm>
            <a:prstGeom prst="mathPlus">
              <a:avLst/>
            </a:prstGeom>
            <a:solidFill>
              <a:srgbClr val="33CC33">
                <a:alpha val="5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4925" y="4841875"/>
            <a:ext cx="4524375" cy="1876425"/>
            <a:chOff x="35496" y="4841776"/>
            <a:chExt cx="4523928" cy="1875785"/>
          </a:xfrm>
        </p:grpSpPr>
        <p:sp>
          <p:nvSpPr>
            <p:cNvPr id="36" name="Equal 35"/>
            <p:cNvSpPr/>
            <p:nvPr/>
          </p:nvSpPr>
          <p:spPr>
            <a:xfrm>
              <a:off x="1860941" y="4841776"/>
              <a:ext cx="838117" cy="685566"/>
            </a:xfrm>
            <a:prstGeom prst="mathEqual">
              <a:avLst/>
            </a:prstGeom>
            <a:solidFill>
              <a:srgbClr val="33CC33">
                <a:alpha val="5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74" name="TextBox 36"/>
            <p:cNvSpPr txBox="1">
              <a:spLocks noChangeArrowheads="1"/>
            </p:cNvSpPr>
            <p:nvPr/>
          </p:nvSpPr>
          <p:spPr bwMode="auto">
            <a:xfrm>
              <a:off x="35496" y="5517232"/>
              <a:ext cx="452392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A bolometer with embedded a high Q-value 0</a:t>
              </a:r>
              <a:r>
                <a:rPr lang="en-US" sz="2400">
                  <a:latin typeface="Symbol" pitchFamily="84" charset="2"/>
                  <a:ea typeface="Symbol" pitchFamily="84" charset="2"/>
                  <a:cs typeface="Symbol" pitchFamily="84" charset="2"/>
                </a:rPr>
                <a:t>nbb</a:t>
              </a:r>
              <a:r>
                <a:rPr lang="en-US" sz="24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 isotope that also scintillates 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3657600" y="1439863"/>
            <a:ext cx="5294313" cy="3249612"/>
            <a:chOff x="3657600" y="1440160"/>
            <a:chExt cx="5293818" cy="3249216"/>
          </a:xfrm>
        </p:grpSpPr>
        <p:pic>
          <p:nvPicPr>
            <p:cNvPr id="18470" name="Picture 6"/>
            <p:cNvPicPr>
              <a:picLocks noChangeAspect="1" noChangeArrowheads="1"/>
            </p:cNvPicPr>
            <p:nvPr/>
          </p:nvPicPr>
          <p:blipFill>
            <a:blip r:embed="rId3"/>
            <a:srcRect l="7175" t="9270" r="13377" b="4633"/>
            <a:stretch>
              <a:fillRect/>
            </a:stretch>
          </p:blipFill>
          <p:spPr bwMode="auto">
            <a:xfrm>
              <a:off x="4953796" y="1440160"/>
              <a:ext cx="3997622" cy="324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1" name="TextBox 9"/>
            <p:cNvSpPr txBox="1">
              <a:spLocks noChangeArrowheads="1"/>
            </p:cNvSpPr>
            <p:nvPr/>
          </p:nvSpPr>
          <p:spPr bwMode="auto">
            <a:xfrm>
              <a:off x="6084168" y="4283804"/>
              <a:ext cx="1400481" cy="36933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Bolometers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657600" y="1794129"/>
              <a:ext cx="1561954" cy="6984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657600" y="2328863"/>
            <a:ext cx="5307013" cy="3489325"/>
            <a:chOff x="3657600" y="2328580"/>
            <a:chExt cx="5306888" cy="3489563"/>
          </a:xfrm>
        </p:grpSpPr>
        <p:sp>
          <p:nvSpPr>
            <p:cNvPr id="18451" name="TextBox 10"/>
            <p:cNvSpPr txBox="1">
              <a:spLocks noChangeArrowheads="1"/>
            </p:cNvSpPr>
            <p:nvPr/>
          </p:nvSpPr>
          <p:spPr bwMode="auto">
            <a:xfrm>
              <a:off x="5471371" y="5448811"/>
              <a:ext cx="3133077" cy="36933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Isotope with a high Q value</a:t>
              </a:r>
            </a:p>
          </p:txBody>
        </p:sp>
        <p:grpSp>
          <p:nvGrpSpPr>
            <p:cNvPr id="18452" name="Gruppo 39"/>
            <p:cNvGrpSpPr>
              <a:grpSpLocks/>
            </p:cNvGrpSpPr>
            <p:nvPr/>
          </p:nvGrpSpPr>
          <p:grpSpPr bwMode="auto">
            <a:xfrm>
              <a:off x="4697288" y="2328580"/>
              <a:ext cx="4267200" cy="3116644"/>
              <a:chOff x="71438" y="2627313"/>
              <a:chExt cx="4500562" cy="3302000"/>
            </a:xfrm>
          </p:grpSpPr>
          <p:grpSp>
            <p:nvGrpSpPr>
              <p:cNvPr id="18454" name="Gruppo 71"/>
              <p:cNvGrpSpPr>
                <a:grpSpLocks/>
              </p:cNvGrpSpPr>
              <p:nvPr/>
            </p:nvGrpSpPr>
            <p:grpSpPr bwMode="auto">
              <a:xfrm>
                <a:off x="71438" y="2627313"/>
                <a:ext cx="4500562" cy="3302000"/>
                <a:chOff x="257210" y="2984387"/>
                <a:chExt cx="4561793" cy="3302133"/>
              </a:xfrm>
            </p:grpSpPr>
            <p:grpSp>
              <p:nvGrpSpPr>
                <p:cNvPr id="18459" name="Gruppo 70"/>
                <p:cNvGrpSpPr>
                  <a:grpSpLocks/>
                </p:cNvGrpSpPr>
                <p:nvPr/>
              </p:nvGrpSpPr>
              <p:grpSpPr bwMode="auto">
                <a:xfrm>
                  <a:off x="257210" y="2984387"/>
                  <a:ext cx="4561793" cy="3302133"/>
                  <a:chOff x="498480" y="2841511"/>
                  <a:chExt cx="4073520" cy="2873505"/>
                </a:xfrm>
              </p:grpSpPr>
              <p:pic>
                <p:nvPicPr>
                  <p:cNvPr id="18461" name="Picture 4" descr="fondo_gempi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98480" y="2841511"/>
                    <a:ext cx="4073520" cy="287350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33CC33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1846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5537" y="2907823"/>
                    <a:ext cx="520146" cy="26801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baseline="30000">
                        <a:solidFill>
                          <a:srgbClr val="FF0000"/>
                        </a:solidFill>
                        <a:latin typeface="Calibri" pitchFamily="84" charset="0"/>
                      </a:rPr>
                      <a:t>130</a:t>
                    </a:r>
                    <a:r>
                      <a:rPr lang="en-US" sz="1400">
                        <a:solidFill>
                          <a:srgbClr val="FF0000"/>
                        </a:solidFill>
                        <a:latin typeface="Calibri" pitchFamily="84" charset="0"/>
                      </a:rPr>
                      <a:t>Te</a:t>
                    </a:r>
                  </a:p>
                </p:txBody>
              </p:sp>
              <p:sp>
                <p:nvSpPr>
                  <p:cNvPr id="1846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653" y="2900916"/>
                    <a:ext cx="505777" cy="26801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baseline="30000">
                        <a:solidFill>
                          <a:srgbClr val="FF0000"/>
                        </a:solidFill>
                        <a:latin typeface="Calibri" pitchFamily="84" charset="0"/>
                      </a:rPr>
                      <a:t>76</a:t>
                    </a:r>
                    <a:r>
                      <a:rPr lang="en-US" sz="1400">
                        <a:solidFill>
                          <a:srgbClr val="FF0000"/>
                        </a:solidFill>
                        <a:latin typeface="Calibri" pitchFamily="84" charset="0"/>
                      </a:rPr>
                      <a:t>Ge</a:t>
                    </a:r>
                  </a:p>
                </p:txBody>
              </p:sp>
              <p:grpSp>
                <p:nvGrpSpPr>
                  <p:cNvPr id="1846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898970" y="2969261"/>
                    <a:ext cx="575142" cy="1253338"/>
                    <a:chOff x="5263" y="1416"/>
                    <a:chExt cx="334" cy="907"/>
                  </a:xfrm>
                </p:grpSpPr>
                <p:sp>
                  <p:nvSpPr>
                    <p:cNvPr id="1846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63" y="1416"/>
                      <a:ext cx="334" cy="194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 baseline="30000">
                          <a:solidFill>
                            <a:srgbClr val="FF0000"/>
                          </a:solidFill>
                          <a:latin typeface="Calibri" pitchFamily="84" charset="0"/>
                        </a:rPr>
                        <a:t>100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Calibri" pitchFamily="84" charset="0"/>
                        </a:rPr>
                        <a:t>Mo</a:t>
                      </a:r>
                    </a:p>
                  </p:txBody>
                </p:sp>
                <p:sp>
                  <p:nvSpPr>
                    <p:cNvPr id="18469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91" y="1619"/>
                      <a:ext cx="49" cy="70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 type="arrow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6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956208" y="2954604"/>
                    <a:ext cx="548623" cy="1454489"/>
                    <a:chOff x="4393" y="1109"/>
                    <a:chExt cx="352" cy="1017"/>
                  </a:xfrm>
                </p:grpSpPr>
                <p:sp>
                  <p:nvSpPr>
                    <p:cNvPr id="18466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93" y="1109"/>
                      <a:ext cx="352" cy="187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 baseline="30000">
                          <a:solidFill>
                            <a:srgbClr val="FF0000"/>
                          </a:solidFill>
                          <a:latin typeface="Calibri" pitchFamily="84" charset="0"/>
                        </a:rPr>
                        <a:t>116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Calibri" pitchFamily="84" charset="0"/>
                        </a:rPr>
                        <a:t>Cd</a:t>
                      </a:r>
                    </a:p>
                  </p:txBody>
                </p:sp>
                <p:sp>
                  <p:nvSpPr>
                    <p:cNvPr id="18467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58" y="1300"/>
                      <a:ext cx="124" cy="8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 type="arrow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46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54421" y="4514799"/>
                  <a:ext cx="2301010" cy="117003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400">
                      <a:latin typeface="Calibri" pitchFamily="84" charset="0"/>
                    </a:rPr>
                    <a:t>Environmental “underground” Background:</a:t>
                  </a:r>
                </a:p>
                <a:p>
                  <a:pPr algn="ctr"/>
                  <a:r>
                    <a:rPr lang="en-US" sz="1400" baseline="30000">
                      <a:latin typeface="Calibri" pitchFamily="84" charset="0"/>
                    </a:rPr>
                    <a:t>238</a:t>
                  </a:r>
                  <a:r>
                    <a:rPr lang="en-US" sz="1400">
                      <a:latin typeface="Calibri" pitchFamily="84" charset="0"/>
                    </a:rPr>
                    <a:t>U and </a:t>
                  </a:r>
                  <a:r>
                    <a:rPr lang="en-US" sz="1400" baseline="30000">
                      <a:latin typeface="Calibri" pitchFamily="84" charset="0"/>
                    </a:rPr>
                    <a:t>232</a:t>
                  </a:r>
                  <a:r>
                    <a:rPr lang="en-US" sz="1400">
                      <a:latin typeface="Calibri" pitchFamily="84" charset="0"/>
                    </a:rPr>
                    <a:t>Th trace contaminations</a:t>
                  </a:r>
                </a:p>
              </p:txBody>
            </p:sp>
          </p:grpSp>
          <p:sp>
            <p:nvSpPr>
              <p:cNvPr id="18455" name="Text Box 22"/>
              <p:cNvSpPr txBox="1">
                <a:spLocks noChangeArrowheads="1"/>
              </p:cNvSpPr>
              <p:nvPr/>
            </p:nvSpPr>
            <p:spPr bwMode="auto">
              <a:xfrm>
                <a:off x="3517900" y="3214688"/>
                <a:ext cx="538163" cy="3079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aseline="30000">
                    <a:solidFill>
                      <a:srgbClr val="FF0000"/>
                    </a:solidFill>
                    <a:latin typeface="Calibri" pitchFamily="84" charset="0"/>
                  </a:rPr>
                  <a:t>82</a:t>
                </a:r>
                <a:r>
                  <a:rPr lang="en-US" sz="1400">
                    <a:solidFill>
                      <a:srgbClr val="FF0000"/>
                    </a:solidFill>
                    <a:latin typeface="Calibri" pitchFamily="84" charset="0"/>
                  </a:rPr>
                  <a:t>Se</a:t>
                </a:r>
              </a:p>
            </p:txBody>
          </p:sp>
          <p:sp>
            <p:nvSpPr>
              <p:cNvPr id="18456" name="Line 26"/>
              <p:cNvSpPr>
                <a:spLocks noChangeShapeType="1"/>
              </p:cNvSpPr>
              <p:nvPr/>
            </p:nvSpPr>
            <p:spPr bwMode="auto">
              <a:xfrm flipH="1">
                <a:off x="857250" y="3000376"/>
                <a:ext cx="142875" cy="50006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arrow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7" name="Line 26"/>
              <p:cNvSpPr>
                <a:spLocks noChangeShapeType="1"/>
              </p:cNvSpPr>
              <p:nvPr/>
            </p:nvSpPr>
            <p:spPr bwMode="auto">
              <a:xfrm>
                <a:off x="2260600" y="3000376"/>
                <a:ext cx="96838" cy="64293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arrow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8" name="Line 23"/>
              <p:cNvSpPr>
                <a:spLocks noChangeShapeType="1"/>
              </p:cNvSpPr>
              <p:nvPr/>
            </p:nvSpPr>
            <p:spPr bwMode="auto">
              <a:xfrm>
                <a:off x="3752850" y="3509963"/>
                <a:ext cx="142875" cy="78581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arrow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>
              <a:off x="3657600" y="3352587"/>
              <a:ext cx="1784308" cy="4746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3657600" y="1871663"/>
            <a:ext cx="5451475" cy="4078287"/>
            <a:chOff x="3657600" y="1871434"/>
            <a:chExt cx="5450904" cy="4077846"/>
          </a:xfrm>
        </p:grpSpPr>
        <p:grpSp>
          <p:nvGrpSpPr>
            <p:cNvPr id="18445" name="Group 76"/>
            <p:cNvGrpSpPr>
              <a:grpSpLocks/>
            </p:cNvGrpSpPr>
            <p:nvPr/>
          </p:nvGrpSpPr>
          <p:grpSpPr bwMode="auto">
            <a:xfrm>
              <a:off x="4523928" y="1871434"/>
              <a:ext cx="4584576" cy="4077846"/>
              <a:chOff x="275456" y="2028330"/>
              <a:chExt cx="4584576" cy="407784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5812" y="2028330"/>
                <a:ext cx="4584220" cy="40778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grpSp>
            <p:nvGrpSpPr>
              <p:cNvPr id="18448" name="Group 75"/>
              <p:cNvGrpSpPr>
                <a:grpSpLocks/>
              </p:cNvGrpSpPr>
              <p:nvPr/>
            </p:nvGrpSpPr>
            <p:grpSpPr bwMode="auto">
              <a:xfrm>
                <a:off x="458218" y="2060848"/>
                <a:ext cx="4316927" cy="3887952"/>
                <a:chOff x="395536" y="2060848"/>
                <a:chExt cx="4316927" cy="3887952"/>
              </a:xfrm>
            </p:grpSpPr>
            <p:grpSp>
              <p:nvGrpSpPr>
                <p:cNvPr id="71" name="Group 7"/>
                <p:cNvGrpSpPr>
                  <a:grpSpLocks/>
                </p:cNvGrpSpPr>
                <p:nvPr/>
              </p:nvGrpSpPr>
              <p:grpSpPr bwMode="auto">
                <a:xfrm>
                  <a:off x="395536" y="2060848"/>
                  <a:ext cx="4316927" cy="3887952"/>
                  <a:chOff x="63" y="1031"/>
                  <a:chExt cx="2499" cy="2194"/>
                </a:xfrm>
                <a:solidFill>
                  <a:schemeClr val="bg1"/>
                </a:solidFill>
              </p:grpSpPr>
              <p:pic>
                <p:nvPicPr>
                  <p:cNvPr id="72" name="Picture 8" descr="fondo-alfa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3" y="1031"/>
                    <a:ext cx="2499" cy="1798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7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" y="2860"/>
                    <a:ext cx="2341" cy="365"/>
                  </a:xfrm>
                  <a:prstGeom prst="rect">
                    <a:avLst/>
                  </a:prstGeom>
                  <a:solidFill>
                    <a:srgbClr val="92D050"/>
                  </a:solidFill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it-IT" dirty="0">
                        <a:solidFill>
                          <a:srgbClr val="66FFFF"/>
                        </a:solidFill>
                        <a:latin typeface="+mn-lt"/>
                        <a:ea typeface="SimSun" pitchFamily="2" charset="-128"/>
                        <a:cs typeface="SimSun" pitchFamily="2" charset="-128"/>
                      </a:rPr>
                      <a:t>      </a:t>
                    </a:r>
                    <a:r>
                      <a:rPr lang="it-IT" dirty="0">
                        <a:solidFill>
                          <a:srgbClr val="66FFFF"/>
                        </a:solidFill>
                        <a:latin typeface="+mn-lt"/>
                        <a:ea typeface="SimSun" pitchFamily="2" charset="-128"/>
                        <a:cs typeface="SimSun" pitchFamily="2" charset="-128"/>
                      </a:rPr>
                      <a:t>  </a:t>
                    </a:r>
                    <a:r>
                      <a:rPr lang="it-IT" dirty="0">
                        <a:latin typeface="Comic Sans MS"/>
                        <a:ea typeface="SimSun" pitchFamily="2" charset="-128"/>
                        <a:cs typeface="Comic Sans MS"/>
                      </a:rPr>
                      <a:t>CUORICINO background</a:t>
                    </a: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it-IT" dirty="0">
                        <a:latin typeface="Comic Sans MS"/>
                        <a:ea typeface="SimSun" pitchFamily="2" charset="-128"/>
                        <a:cs typeface="Comic Sans MS"/>
                      </a:rPr>
                      <a:t>Energy-degraded </a:t>
                    </a:r>
                    <a:r>
                      <a:rPr lang="it-IT" dirty="0">
                        <a:latin typeface="Symbol" pitchFamily="18" charset="2"/>
                        <a:ea typeface="SimSun" pitchFamily="2" charset="-128"/>
                        <a:cs typeface="Comic Sans MS"/>
                      </a:rPr>
                      <a:t>a</a:t>
                    </a:r>
                    <a:r>
                      <a:rPr lang="it-IT" dirty="0">
                        <a:latin typeface="Comic Sans MS"/>
                        <a:ea typeface="SimSun" pitchFamily="2" charset="-128"/>
                        <a:cs typeface="Comic Sans MS"/>
                      </a:rPr>
                      <a:t> above 2615 keV </a:t>
                    </a:r>
                    <a:endParaRPr lang="it-IT" dirty="0">
                      <a:latin typeface="Comic Sans MS"/>
                      <a:ea typeface="SimSun" pitchFamily="2" charset="-128"/>
                      <a:cs typeface="Comic Sans MS"/>
                    </a:endParaRPr>
                  </a:p>
                </p:txBody>
              </p:sp>
            </p:grpSp>
            <p:sp>
              <p:nvSpPr>
                <p:cNvPr id="75" name="Rectangle 74"/>
                <p:cNvSpPr/>
                <p:nvPr/>
              </p:nvSpPr>
              <p:spPr>
                <a:xfrm>
                  <a:off x="1692525" y="4383925"/>
                  <a:ext cx="1795275" cy="269846"/>
                </a:xfrm>
                <a:prstGeom prst="rect">
                  <a:avLst/>
                </a:prstGeom>
                <a:solidFill>
                  <a:srgbClr val="33CC33">
                    <a:alpha val="20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</p:grpSp>
        </p:grpSp>
        <p:cxnSp>
          <p:nvCxnSpPr>
            <p:cNvPr id="79" name="Straight Arrow Connector 78"/>
            <p:cNvCxnSpPr/>
            <p:nvPr/>
          </p:nvCxnSpPr>
          <p:spPr>
            <a:xfrm flipV="1">
              <a:off x="3657600" y="4227029"/>
              <a:ext cx="1296852" cy="936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3348038" y="2271713"/>
            <a:ext cx="5688012" cy="3244850"/>
            <a:chOff x="3347864" y="2271897"/>
            <a:chExt cx="5688632" cy="3245335"/>
          </a:xfrm>
        </p:grpSpPr>
        <p:pic>
          <p:nvPicPr>
            <p:cNvPr id="18443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6943" y="2271897"/>
              <a:ext cx="5379553" cy="2813287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</p:pic>
        <p:cxnSp>
          <p:nvCxnSpPr>
            <p:cNvPr id="83" name="Straight Arrow Connector 82"/>
            <p:cNvCxnSpPr/>
            <p:nvPr/>
          </p:nvCxnSpPr>
          <p:spPr>
            <a:xfrm flipV="1">
              <a:off x="3347864" y="5085367"/>
              <a:ext cx="995470" cy="4318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Double read-out bolometers: heat + light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58750" y="3276600"/>
            <a:ext cx="8756650" cy="3495675"/>
            <a:chOff x="159483" y="3276600"/>
            <a:chExt cx="8755917" cy="3495675"/>
          </a:xfrm>
        </p:grpSpPr>
        <p:pic>
          <p:nvPicPr>
            <p:cNvPr id="19498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26063" y="3276600"/>
              <a:ext cx="3589337" cy="32766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9499" name="TextBox 34"/>
            <p:cNvSpPr txBox="1">
              <a:spLocks noChangeArrowheads="1"/>
            </p:cNvSpPr>
            <p:nvPr/>
          </p:nvSpPr>
          <p:spPr bwMode="auto">
            <a:xfrm>
              <a:off x="159483" y="4724400"/>
              <a:ext cx="4766863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Alphas emit a different amount of light with respect to beta/gamma of the same energy (normally lower </a:t>
              </a:r>
              <a:r>
                <a:rPr lang="en-GB" sz="1600">
                  <a:latin typeface="Comic Sans MS" pitchFamily="84" charset="0"/>
                  <a:ea typeface="ヒラギノ明朝 ProN W3" pitchFamily="84" charset="-128"/>
                  <a:cs typeface="ヒラギノ明朝 ProN W3" pitchFamily="84" charset="-128"/>
                </a:rPr>
                <a:t>→</a:t>
              </a:r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 </a:t>
              </a:r>
              <a:r>
                <a:rPr lang="en-GB" sz="1600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a</a:t>
              </a:r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 </a:t>
              </a:r>
              <a:r>
                <a:rPr lang="en-GB" sz="1600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QF &lt; 1, but not in all cases</a:t>
              </a:r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).</a:t>
              </a:r>
            </a:p>
            <a:p>
              <a:pPr algn="just"/>
              <a:endParaRPr lang="en-GB" sz="1600">
                <a:latin typeface="Comic Sans MS" pitchFamily="84" charset="0"/>
                <a:ea typeface="Comic Sans MS" pitchFamily="84" charset="0"/>
                <a:cs typeface="Comic Sans MS" pitchFamily="84" charset="0"/>
              </a:endParaRPr>
            </a:p>
            <a:p>
              <a:pPr algn="just"/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A </a:t>
              </a:r>
              <a:r>
                <a:rPr lang="en-GB" sz="1600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scatter plot light vs. heat </a:t>
              </a:r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separates alphas from betas / gammas.</a:t>
              </a:r>
              <a:endParaRPr lang="it-IT" sz="1600">
                <a:latin typeface="Comic Sans MS" pitchFamily="84" charset="0"/>
                <a:ea typeface="Comic Sans MS" pitchFamily="84" charset="0"/>
                <a:cs typeface="Comic Sans MS" pitchFamily="84" charset="0"/>
              </a:endParaRPr>
            </a:p>
            <a:p>
              <a:endPara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endParaRPr>
            </a:p>
          </p:txBody>
        </p:sp>
      </p:grpSp>
      <p:grpSp>
        <p:nvGrpSpPr>
          <p:cNvPr id="19459" name="Group 42"/>
          <p:cNvGrpSpPr>
            <a:grpSpLocks/>
          </p:cNvGrpSpPr>
          <p:nvPr/>
        </p:nvGrpSpPr>
        <p:grpSpPr bwMode="auto">
          <a:xfrm>
            <a:off x="76200" y="987425"/>
            <a:ext cx="8839200" cy="3427413"/>
            <a:chOff x="76200" y="987558"/>
            <a:chExt cx="8839200" cy="3426881"/>
          </a:xfrm>
        </p:grpSpPr>
        <p:grpSp>
          <p:nvGrpSpPr>
            <p:cNvPr id="19466" name="Group 3"/>
            <p:cNvGrpSpPr>
              <a:grpSpLocks/>
            </p:cNvGrpSpPr>
            <p:nvPr/>
          </p:nvGrpSpPr>
          <p:grpSpPr bwMode="auto">
            <a:xfrm>
              <a:off x="76200" y="987558"/>
              <a:ext cx="5028894" cy="3426881"/>
              <a:chOff x="114" y="857"/>
              <a:chExt cx="5586" cy="3329"/>
            </a:xfrm>
          </p:grpSpPr>
          <p:sp>
            <p:nvSpPr>
              <p:cNvPr id="19468" name="Rectangle 4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148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69" name="Rectangle 5"/>
              <p:cNvSpPr>
                <a:spLocks noChangeArrowheads="1"/>
              </p:cNvSpPr>
              <p:nvPr/>
            </p:nvSpPr>
            <p:spPr bwMode="auto">
              <a:xfrm>
                <a:off x="3888" y="3149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0" name="Freeform 6"/>
              <p:cNvSpPr>
                <a:spLocks/>
              </p:cNvSpPr>
              <p:nvPr/>
            </p:nvSpPr>
            <p:spPr bwMode="auto">
              <a:xfrm>
                <a:off x="3917" y="2861"/>
                <a:ext cx="188" cy="278"/>
              </a:xfrm>
              <a:custGeom>
                <a:avLst/>
                <a:gdLst>
                  <a:gd name="T0" fmla="*/ 0 w 188"/>
                  <a:gd name="T1" fmla="*/ 278 h 278"/>
                  <a:gd name="T2" fmla="*/ 86 w 188"/>
                  <a:gd name="T3" fmla="*/ 202 h 278"/>
                  <a:gd name="T4" fmla="*/ 77 w 188"/>
                  <a:gd name="T5" fmla="*/ 86 h 278"/>
                  <a:gd name="T6" fmla="*/ 86 w 188"/>
                  <a:gd name="T7" fmla="*/ 48 h 278"/>
                  <a:gd name="T8" fmla="*/ 182 w 188"/>
                  <a:gd name="T9" fmla="*/ 38 h 278"/>
                  <a:gd name="T10" fmla="*/ 182 w 188"/>
                  <a:gd name="T11" fmla="*/ 0 h 2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8"/>
                  <a:gd name="T19" fmla="*/ 0 h 278"/>
                  <a:gd name="T20" fmla="*/ 188 w 188"/>
                  <a:gd name="T21" fmla="*/ 278 h 2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8" h="278">
                    <a:moveTo>
                      <a:pt x="0" y="278"/>
                    </a:moveTo>
                    <a:cubicBezTo>
                      <a:pt x="14" y="234"/>
                      <a:pt x="42" y="216"/>
                      <a:pt x="86" y="202"/>
                    </a:cubicBezTo>
                    <a:cubicBezTo>
                      <a:pt x="106" y="145"/>
                      <a:pt x="112" y="139"/>
                      <a:pt x="77" y="86"/>
                    </a:cubicBezTo>
                    <a:cubicBezTo>
                      <a:pt x="80" y="73"/>
                      <a:pt x="74" y="53"/>
                      <a:pt x="86" y="48"/>
                    </a:cubicBezTo>
                    <a:cubicBezTo>
                      <a:pt x="116" y="37"/>
                      <a:pt x="160" y="83"/>
                      <a:pt x="182" y="38"/>
                    </a:cubicBezTo>
                    <a:cubicBezTo>
                      <a:pt x="188" y="27"/>
                      <a:pt x="182" y="13"/>
                      <a:pt x="182" y="0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1" name="Freeform 7"/>
              <p:cNvSpPr>
                <a:spLocks/>
              </p:cNvSpPr>
              <p:nvPr/>
            </p:nvSpPr>
            <p:spPr bwMode="auto">
              <a:xfrm>
                <a:off x="3897" y="3303"/>
                <a:ext cx="265" cy="249"/>
              </a:xfrm>
              <a:custGeom>
                <a:avLst/>
                <a:gdLst>
                  <a:gd name="T0" fmla="*/ 20 w 265"/>
                  <a:gd name="T1" fmla="*/ 0 h 249"/>
                  <a:gd name="T2" fmla="*/ 87 w 265"/>
                  <a:gd name="T3" fmla="*/ 76 h 249"/>
                  <a:gd name="T4" fmla="*/ 97 w 265"/>
                  <a:gd name="T5" fmla="*/ 115 h 249"/>
                  <a:gd name="T6" fmla="*/ 135 w 265"/>
                  <a:gd name="T7" fmla="*/ 124 h 249"/>
                  <a:gd name="T8" fmla="*/ 250 w 265"/>
                  <a:gd name="T9" fmla="*/ 172 h 249"/>
                  <a:gd name="T10" fmla="*/ 260 w 265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5"/>
                  <a:gd name="T19" fmla="*/ 0 h 249"/>
                  <a:gd name="T20" fmla="*/ 265 w 265"/>
                  <a:gd name="T21" fmla="*/ 249 h 2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5" h="249">
                    <a:moveTo>
                      <a:pt x="20" y="0"/>
                    </a:moveTo>
                    <a:cubicBezTo>
                      <a:pt x="39" y="143"/>
                      <a:pt x="0" y="15"/>
                      <a:pt x="87" y="76"/>
                    </a:cubicBezTo>
                    <a:cubicBezTo>
                      <a:pt x="98" y="84"/>
                      <a:pt x="88" y="106"/>
                      <a:pt x="97" y="115"/>
                    </a:cubicBezTo>
                    <a:cubicBezTo>
                      <a:pt x="106" y="124"/>
                      <a:pt x="122" y="121"/>
                      <a:pt x="135" y="124"/>
                    </a:cubicBezTo>
                    <a:cubicBezTo>
                      <a:pt x="153" y="177"/>
                      <a:pt x="196" y="165"/>
                      <a:pt x="250" y="172"/>
                    </a:cubicBezTo>
                    <a:cubicBezTo>
                      <a:pt x="265" y="216"/>
                      <a:pt x="260" y="191"/>
                      <a:pt x="260" y="249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2" name="Rectangle 8"/>
              <p:cNvSpPr>
                <a:spLocks noChangeArrowheads="1"/>
              </p:cNvSpPr>
              <p:nvPr/>
            </p:nvSpPr>
            <p:spPr bwMode="auto">
              <a:xfrm>
                <a:off x="1955" y="2108"/>
                <a:ext cx="768" cy="1104"/>
              </a:xfrm>
              <a:prstGeom prst="rect">
                <a:avLst/>
              </a:prstGeom>
              <a:solidFill>
                <a:srgbClr val="33CCCC">
                  <a:alpha val="1215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3" name="Rectangle 9"/>
              <p:cNvSpPr>
                <a:spLocks noChangeArrowheads="1"/>
              </p:cNvSpPr>
              <p:nvPr/>
            </p:nvSpPr>
            <p:spPr bwMode="auto">
              <a:xfrm>
                <a:off x="1907" y="2300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4" name="Freeform 10"/>
              <p:cNvSpPr>
                <a:spLocks/>
              </p:cNvSpPr>
              <p:nvPr/>
            </p:nvSpPr>
            <p:spPr bwMode="auto">
              <a:xfrm>
                <a:off x="1728" y="2016"/>
                <a:ext cx="195" cy="283"/>
              </a:xfrm>
              <a:custGeom>
                <a:avLst/>
                <a:gdLst>
                  <a:gd name="T0" fmla="*/ 195 w 195"/>
                  <a:gd name="T1" fmla="*/ 283 h 283"/>
                  <a:gd name="T2" fmla="*/ 137 w 195"/>
                  <a:gd name="T3" fmla="*/ 195 h 283"/>
                  <a:gd name="T4" fmla="*/ 127 w 195"/>
                  <a:gd name="T5" fmla="*/ 166 h 283"/>
                  <a:gd name="T6" fmla="*/ 98 w 195"/>
                  <a:gd name="T7" fmla="*/ 156 h 283"/>
                  <a:gd name="T8" fmla="*/ 78 w 195"/>
                  <a:gd name="T9" fmla="*/ 49 h 283"/>
                  <a:gd name="T10" fmla="*/ 0 w 195"/>
                  <a:gd name="T11" fmla="*/ 0 h 2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283"/>
                  <a:gd name="T20" fmla="*/ 195 w 195"/>
                  <a:gd name="T21" fmla="*/ 283 h 2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283">
                    <a:moveTo>
                      <a:pt x="195" y="283"/>
                    </a:moveTo>
                    <a:cubicBezTo>
                      <a:pt x="175" y="254"/>
                      <a:pt x="148" y="228"/>
                      <a:pt x="137" y="195"/>
                    </a:cubicBezTo>
                    <a:cubicBezTo>
                      <a:pt x="134" y="185"/>
                      <a:pt x="134" y="173"/>
                      <a:pt x="127" y="166"/>
                    </a:cubicBezTo>
                    <a:cubicBezTo>
                      <a:pt x="120" y="159"/>
                      <a:pt x="108" y="159"/>
                      <a:pt x="98" y="156"/>
                    </a:cubicBezTo>
                    <a:cubicBezTo>
                      <a:pt x="86" y="122"/>
                      <a:pt x="90" y="83"/>
                      <a:pt x="78" y="49"/>
                    </a:cubicBezTo>
                    <a:cubicBezTo>
                      <a:pt x="67" y="18"/>
                      <a:pt x="25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5" name="Freeform 11"/>
              <p:cNvSpPr>
                <a:spLocks/>
              </p:cNvSpPr>
              <p:nvPr/>
            </p:nvSpPr>
            <p:spPr bwMode="auto">
              <a:xfrm>
                <a:off x="1742" y="2450"/>
                <a:ext cx="181" cy="234"/>
              </a:xfrm>
              <a:custGeom>
                <a:avLst/>
                <a:gdLst>
                  <a:gd name="T0" fmla="*/ 181 w 181"/>
                  <a:gd name="T1" fmla="*/ 0 h 234"/>
                  <a:gd name="T2" fmla="*/ 162 w 181"/>
                  <a:gd name="T3" fmla="*/ 137 h 234"/>
                  <a:gd name="T4" fmla="*/ 15 w 181"/>
                  <a:gd name="T5" fmla="*/ 176 h 234"/>
                  <a:gd name="T6" fmla="*/ 15 w 181"/>
                  <a:gd name="T7" fmla="*/ 234 h 2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234"/>
                  <a:gd name="T14" fmla="*/ 181 w 181"/>
                  <a:gd name="T15" fmla="*/ 234 h 2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234">
                    <a:moveTo>
                      <a:pt x="181" y="0"/>
                    </a:moveTo>
                    <a:cubicBezTo>
                      <a:pt x="175" y="46"/>
                      <a:pt x="176" y="93"/>
                      <a:pt x="162" y="137"/>
                    </a:cubicBezTo>
                    <a:cubicBezTo>
                      <a:pt x="150" y="174"/>
                      <a:pt x="21" y="172"/>
                      <a:pt x="15" y="176"/>
                    </a:cubicBezTo>
                    <a:cubicBezTo>
                      <a:pt x="0" y="188"/>
                      <a:pt x="15" y="215"/>
                      <a:pt x="15" y="234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6" name="AutoShape 12"/>
              <p:cNvSpPr>
                <a:spLocks noChangeArrowheads="1"/>
              </p:cNvSpPr>
              <p:nvPr/>
            </p:nvSpPr>
            <p:spPr bwMode="auto">
              <a:xfrm>
                <a:off x="2285" y="2640"/>
                <a:ext cx="192" cy="144"/>
              </a:xfrm>
              <a:prstGeom prst="irregularSeal1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7" name="Oval 13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288" cy="24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8" name="Oval 14"/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32" cy="43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79" name="AutoShape 15"/>
              <p:cNvSpPr>
                <a:spLocks noChangeArrowheads="1"/>
              </p:cNvSpPr>
              <p:nvPr/>
            </p:nvSpPr>
            <p:spPr bwMode="auto">
              <a:xfrm>
                <a:off x="1440" y="1824"/>
                <a:ext cx="2880" cy="1824"/>
              </a:xfrm>
              <a:prstGeom prst="flowChartAlternateProcess">
                <a:avLst/>
              </a:prstGeom>
              <a:noFill/>
              <a:ln w="571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80" name="Line 16"/>
              <p:cNvSpPr>
                <a:spLocks noChangeShapeType="1"/>
              </p:cNvSpPr>
              <p:nvPr/>
            </p:nvSpPr>
            <p:spPr bwMode="auto">
              <a:xfrm flipV="1">
                <a:off x="2496" y="2400"/>
                <a:ext cx="144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1" name="Line 17"/>
              <p:cNvSpPr>
                <a:spLocks noChangeShapeType="1"/>
              </p:cNvSpPr>
              <p:nvPr/>
            </p:nvSpPr>
            <p:spPr bwMode="auto">
              <a:xfrm flipH="1" flipV="1">
                <a:off x="2016" y="2496"/>
                <a:ext cx="144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2" name="Line 18"/>
              <p:cNvSpPr>
                <a:spLocks noChangeShapeType="1"/>
              </p:cNvSpPr>
              <p:nvPr/>
            </p:nvSpPr>
            <p:spPr bwMode="auto">
              <a:xfrm flipH="1">
                <a:off x="2064" y="2928"/>
                <a:ext cx="144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3" name="Line 19"/>
              <p:cNvSpPr>
                <a:spLocks noChangeShapeType="1"/>
              </p:cNvSpPr>
              <p:nvPr/>
            </p:nvSpPr>
            <p:spPr bwMode="auto">
              <a:xfrm>
                <a:off x="2496" y="2928"/>
                <a:ext cx="144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4" name="Line 20"/>
              <p:cNvSpPr>
                <a:spLocks noChangeShapeType="1"/>
              </p:cNvSpPr>
              <p:nvPr/>
            </p:nvSpPr>
            <p:spPr bwMode="auto">
              <a:xfrm flipV="1">
                <a:off x="2592" y="2400"/>
                <a:ext cx="1200" cy="28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5" name="Line 21"/>
              <p:cNvSpPr>
                <a:spLocks noChangeShapeType="1"/>
              </p:cNvSpPr>
              <p:nvPr/>
            </p:nvSpPr>
            <p:spPr bwMode="auto">
              <a:xfrm flipV="1">
                <a:off x="2400" y="1824"/>
                <a:ext cx="240" cy="6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6" name="Text Box 22"/>
              <p:cNvSpPr txBox="1">
                <a:spLocks noChangeArrowheads="1"/>
              </p:cNvSpPr>
              <p:nvPr/>
            </p:nvSpPr>
            <p:spPr bwMode="auto">
              <a:xfrm rot="5400000">
                <a:off x="3857" y="3071"/>
                <a:ext cx="625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solidFill>
                      <a:srgbClr val="FF0000"/>
                    </a:solidFill>
                    <a:latin typeface="Comic Sans MS" pitchFamily="84" charset="0"/>
                    <a:ea typeface="Comic Sans MS" pitchFamily="84" charset="0"/>
                    <a:cs typeface="Comic Sans MS" pitchFamily="84" charset="0"/>
                  </a:rPr>
                  <a:t>V</a:t>
                </a:r>
                <a:r>
                  <a:rPr lang="it-IT" sz="1400" baseline="-25000">
                    <a:solidFill>
                      <a:srgbClr val="FF0000"/>
                    </a:solidFill>
                    <a:latin typeface="Comic Sans MS" pitchFamily="84" charset="0"/>
                    <a:ea typeface="Comic Sans MS" pitchFamily="84" charset="0"/>
                    <a:cs typeface="Comic Sans MS" pitchFamily="84" charset="0"/>
                  </a:rPr>
                  <a:t>lig</a:t>
                </a:r>
                <a:r>
                  <a:rPr lang="it-IT" sz="1400" baseline="-25000">
                    <a:solidFill>
                      <a:srgbClr val="FF0000"/>
                    </a:solidFill>
                    <a:latin typeface="Calibri" pitchFamily="84" charset="0"/>
                  </a:rPr>
                  <a:t>ht</a:t>
                </a:r>
              </a:p>
            </p:txBody>
          </p:sp>
          <p:sp>
            <p:nvSpPr>
              <p:cNvPr id="19487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1347" y="2178"/>
                <a:ext cx="577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solidFill>
                      <a:schemeClr val="folHlink"/>
                    </a:solidFill>
                    <a:latin typeface="Comic Sans MS" pitchFamily="84" charset="0"/>
                    <a:ea typeface="Comic Sans MS" pitchFamily="84" charset="0"/>
                    <a:cs typeface="Comic Sans MS" pitchFamily="84" charset="0"/>
                  </a:rPr>
                  <a:t>V</a:t>
                </a:r>
                <a:r>
                  <a:rPr lang="it-IT" sz="1400" baseline="-25000">
                    <a:solidFill>
                      <a:schemeClr val="folHlink"/>
                    </a:solidFill>
                    <a:latin typeface="Comic Sans MS" pitchFamily="84" charset="0"/>
                    <a:ea typeface="Comic Sans MS" pitchFamily="84" charset="0"/>
                    <a:cs typeface="Comic Sans MS" pitchFamily="84" charset="0"/>
                  </a:rPr>
                  <a:t>heat</a:t>
                </a:r>
                <a:endParaRPr lang="it-IT" sz="1400">
                  <a:solidFill>
                    <a:schemeClr val="folHlink"/>
                  </a:solidFill>
                  <a:latin typeface="Comic Sans MS" pitchFamily="84" charset="0"/>
                  <a:ea typeface="Comic Sans MS" pitchFamily="84" charset="0"/>
                  <a:cs typeface="Comic Sans MS" pitchFamily="84" charset="0"/>
                </a:endParaRPr>
              </a:p>
            </p:txBody>
          </p:sp>
          <p:sp>
            <p:nvSpPr>
              <p:cNvPr id="19488" name="Text Box 24"/>
              <p:cNvSpPr txBox="1">
                <a:spLocks noChangeArrowheads="1"/>
              </p:cNvSpPr>
              <p:nvPr/>
            </p:nvSpPr>
            <p:spPr bwMode="auto">
              <a:xfrm>
                <a:off x="114" y="862"/>
                <a:ext cx="2123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400">
                    <a:latin typeface="Comic Sans MS" pitchFamily="84" charset="0"/>
                    <a:ea typeface="Comic Sans MS" pitchFamily="84" charset="0"/>
                    <a:cs typeface="Comic Sans MS" pitchFamily="84" charset="0"/>
                  </a:rPr>
                  <a:t>Scintillating crystal   under test</a:t>
                </a:r>
              </a:p>
            </p:txBody>
          </p:sp>
          <p:sp>
            <p:nvSpPr>
              <p:cNvPr id="19489" name="AutoShape 25"/>
              <p:cNvSpPr>
                <a:spLocks noChangeArrowheads="1"/>
              </p:cNvSpPr>
              <p:nvPr/>
            </p:nvSpPr>
            <p:spPr bwMode="auto">
              <a:xfrm>
                <a:off x="1104" y="1536"/>
                <a:ext cx="3552" cy="2352"/>
              </a:xfrm>
              <a:prstGeom prst="roundRect">
                <a:avLst>
                  <a:gd name="adj" fmla="val 16667"/>
                </a:avLst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84" charset="0"/>
                </a:endParaRPr>
              </a:p>
            </p:txBody>
          </p:sp>
          <p:sp>
            <p:nvSpPr>
              <p:cNvPr id="19490" name="Text Box 26"/>
              <p:cNvSpPr txBox="1">
                <a:spLocks noChangeArrowheads="1"/>
              </p:cNvSpPr>
              <p:nvPr/>
            </p:nvSpPr>
            <p:spPr bwMode="auto">
              <a:xfrm>
                <a:off x="114" y="3684"/>
                <a:ext cx="1347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latin typeface="Comic Sans MS" pitchFamily="84" charset="0"/>
                    <a:ea typeface="Comic Sans MS" pitchFamily="84" charset="0"/>
                    <a:cs typeface="Comic Sans MS" pitchFamily="84" charset="0"/>
                  </a:rPr>
                  <a:t>Copper frame</a:t>
                </a:r>
              </a:p>
            </p:txBody>
          </p:sp>
          <p:sp>
            <p:nvSpPr>
              <p:cNvPr id="19491" name="Text Box 27"/>
              <p:cNvSpPr txBox="1">
                <a:spLocks noChangeArrowheads="1"/>
              </p:cNvSpPr>
              <p:nvPr/>
            </p:nvSpPr>
            <p:spPr bwMode="auto">
              <a:xfrm>
                <a:off x="3133" y="857"/>
                <a:ext cx="2116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latin typeface="Comic Sans MS" pitchFamily="84" charset="0"/>
                    <a:ea typeface="Comic Sans MS" pitchFamily="84" charset="0"/>
                    <a:cs typeface="Comic Sans MS" pitchFamily="84" charset="0"/>
                  </a:rPr>
                  <a:t>Reflecting foil</a:t>
                </a:r>
              </a:p>
            </p:txBody>
          </p:sp>
          <p:sp>
            <p:nvSpPr>
              <p:cNvPr id="19492" name="Line 28"/>
              <p:cNvSpPr>
                <a:spLocks noChangeShapeType="1"/>
              </p:cNvSpPr>
              <p:nvPr/>
            </p:nvSpPr>
            <p:spPr bwMode="auto">
              <a:xfrm>
                <a:off x="1296" y="1392"/>
                <a:ext cx="864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3" name="Line 29"/>
              <p:cNvSpPr>
                <a:spLocks noChangeShapeType="1"/>
              </p:cNvSpPr>
              <p:nvPr/>
            </p:nvSpPr>
            <p:spPr bwMode="auto">
              <a:xfrm flipH="1">
                <a:off x="3576" y="1156"/>
                <a:ext cx="432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4" name="Line 30"/>
              <p:cNvSpPr>
                <a:spLocks noChangeShapeType="1"/>
              </p:cNvSpPr>
              <p:nvPr/>
            </p:nvSpPr>
            <p:spPr bwMode="auto">
              <a:xfrm flipV="1">
                <a:off x="651" y="3539"/>
                <a:ext cx="33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5" name="Line 31"/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1152" cy="33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6" name="Line 32"/>
              <p:cNvSpPr>
                <a:spLocks noChangeShapeType="1"/>
              </p:cNvSpPr>
              <p:nvPr/>
            </p:nvSpPr>
            <p:spPr bwMode="auto">
              <a:xfrm flipH="1">
                <a:off x="4027" y="2448"/>
                <a:ext cx="91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7" name="Text Box 33"/>
              <p:cNvSpPr txBox="1">
                <a:spLocks noChangeArrowheads="1"/>
              </p:cNvSpPr>
              <p:nvPr/>
            </p:nvSpPr>
            <p:spPr bwMode="auto">
              <a:xfrm>
                <a:off x="4933" y="2192"/>
                <a:ext cx="76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latin typeface="Comic Sans MS" pitchFamily="84" charset="0"/>
                    <a:ea typeface="Comic Sans MS" pitchFamily="84" charset="0"/>
                    <a:cs typeface="Comic Sans MS" pitchFamily="84" charset="0"/>
                  </a:rPr>
                  <a:t>Ge disk</a:t>
                </a:r>
              </a:p>
            </p:txBody>
          </p:sp>
        </p:grpSp>
        <p:sp>
          <p:nvSpPr>
            <p:cNvPr id="19467" name="TextBox 35"/>
            <p:cNvSpPr txBox="1">
              <a:spLocks noChangeArrowheads="1"/>
            </p:cNvSpPr>
            <p:nvPr/>
          </p:nvSpPr>
          <p:spPr bwMode="auto">
            <a:xfrm>
              <a:off x="5097463" y="1120887"/>
              <a:ext cx="3817937" cy="2047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A device able to measure simultaneously the </a:t>
              </a:r>
              <a:r>
                <a:rPr lang="en-GB" sz="1600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phonon (heat) </a:t>
              </a:r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excitations and the </a:t>
              </a:r>
              <a:r>
                <a:rPr lang="en-GB" sz="1600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photon (scintillation) </a:t>
              </a:r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excitations generated in a crystal by the same nuclear event can efficiently discriminate </a:t>
              </a:r>
              <a:r>
                <a:rPr lang="en-GB" sz="1600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alphas from betas / gammas</a:t>
              </a:r>
              <a:r>
                <a:rPr lang="en-GB" sz="16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.</a:t>
              </a:r>
            </a:p>
            <a:p>
              <a:pPr algn="just"/>
              <a:endPara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endParaRPr>
            </a:p>
          </p:txBody>
        </p:sp>
      </p:grp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403225" y="2133600"/>
            <a:ext cx="3787775" cy="2517775"/>
            <a:chOff x="76200" y="4238128"/>
            <a:chExt cx="3788392" cy="2517942"/>
          </a:xfrm>
        </p:grpSpPr>
        <p:pic>
          <p:nvPicPr>
            <p:cNvPr id="1946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" y="4238128"/>
              <a:ext cx="3788392" cy="251794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9463" name="TextBox 8"/>
            <p:cNvSpPr txBox="1">
              <a:spLocks noChangeArrowheads="1"/>
            </p:cNvSpPr>
            <p:nvPr/>
          </p:nvSpPr>
          <p:spPr bwMode="auto">
            <a:xfrm>
              <a:off x="1448023" y="4408002"/>
              <a:ext cx="2133948" cy="149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Original idea </a:t>
              </a:r>
            </a:p>
            <a:p>
              <a:pPr algn="ctr"/>
              <a:r>
                <a:rPr lang="en-GB" sz="1600">
                  <a:solidFill>
                    <a:srgbClr val="FF0000"/>
                  </a:solidFill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Milano group </a:t>
              </a:r>
            </a:p>
            <a:p>
              <a:pPr algn="ctr"/>
              <a:r>
                <a:rPr lang="en-GB" sz="14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mid 1990’s </a:t>
              </a:r>
            </a:p>
            <a:p>
              <a:pPr algn="ctr"/>
              <a:r>
                <a:rPr lang="en-GB" sz="14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CaF</a:t>
              </a:r>
              <a:r>
                <a:rPr lang="en-GB" sz="1400" baseline="-250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2</a:t>
              </a:r>
              <a:r>
                <a:rPr lang="en-GB" sz="1400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 scintillating bolometer</a:t>
              </a:r>
            </a:p>
            <a:p>
              <a:pPr algn="ctr"/>
              <a:endParaRPr lang="it-IT" sz="1600">
                <a:latin typeface="Calibri" pitchFamily="84" charset="0"/>
              </a:endParaRPr>
            </a:p>
          </p:txBody>
        </p:sp>
        <p:sp>
          <p:nvSpPr>
            <p:cNvPr id="19464" name="TextBox 39"/>
            <p:cNvSpPr txBox="1">
              <a:spLocks noChangeArrowheads="1"/>
            </p:cNvSpPr>
            <p:nvPr/>
          </p:nvSpPr>
          <p:spPr bwMode="auto">
            <a:xfrm>
              <a:off x="838324" y="4738224"/>
              <a:ext cx="616050" cy="33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72BFC5"/>
                  </a:solidFill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beta</a:t>
              </a:r>
              <a:endParaRPr lang="it-IT" sz="1600">
                <a:solidFill>
                  <a:srgbClr val="72BFC5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endParaRPr>
            </a:p>
          </p:txBody>
        </p:sp>
        <p:sp>
          <p:nvSpPr>
            <p:cNvPr id="19465" name="TextBox 10"/>
            <p:cNvSpPr txBox="1">
              <a:spLocks noChangeArrowheads="1"/>
            </p:cNvSpPr>
            <p:nvPr/>
          </p:nvSpPr>
          <p:spPr bwMode="auto">
            <a:xfrm>
              <a:off x="3083415" y="5805094"/>
              <a:ext cx="673209" cy="3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alpha</a:t>
              </a:r>
              <a:endParaRPr lang="it-IT" sz="1600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endParaRP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0" y="2433638"/>
            <a:ext cx="4041775" cy="2057400"/>
          </a:xfrm>
          <a:prstGeom prst="rect">
            <a:avLst/>
          </a:prstGeom>
          <a:solidFill>
            <a:srgbClr val="3366FF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Comic Sans MS"/>
                <a:cs typeface="Comic Sans MS"/>
              </a:rPr>
              <a:t>The </a:t>
            </a:r>
            <a:r>
              <a:rPr lang="en-GB" sz="1600" b="1" dirty="0">
                <a:latin typeface="Comic Sans MS"/>
                <a:cs typeface="Comic Sans MS"/>
              </a:rPr>
              <a:t>experimental basis </a:t>
            </a:r>
            <a:r>
              <a:rPr lang="en-GB" sz="1600" dirty="0">
                <a:latin typeface="Comic Sans MS"/>
                <a:cs typeface="Comic Sans MS"/>
              </a:rPr>
              <a:t>for </a:t>
            </a:r>
            <a:r>
              <a:rPr lang="en-GB" sz="1600" b="1" dirty="0">
                <a:solidFill>
                  <a:srgbClr val="FFFF00"/>
                </a:solidFill>
                <a:latin typeface="Comic Sans MS"/>
                <a:cs typeface="Comic Sans MS"/>
              </a:rPr>
              <a:t>LUCIFER</a:t>
            </a:r>
            <a:r>
              <a:rPr lang="en-GB" sz="16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is the R&amp;D activity performed by </a:t>
            </a:r>
            <a:r>
              <a:rPr lang="en-GB" sz="1600" b="1" dirty="0">
                <a:solidFill>
                  <a:srgbClr val="FFFF00"/>
                </a:solidFill>
                <a:latin typeface="Comic Sans MS"/>
                <a:cs typeface="Comic Sans MS"/>
              </a:rPr>
              <a:t>Stefano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1600" b="1" dirty="0">
                <a:solidFill>
                  <a:srgbClr val="FFFF00"/>
                </a:solidFill>
                <a:latin typeface="Comic Sans MS"/>
                <a:cs typeface="Comic Sans MS"/>
              </a:rPr>
              <a:t>Pirro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at </a:t>
            </a:r>
            <a:r>
              <a:rPr lang="en-GB" sz="1600" dirty="0">
                <a:latin typeface="Comic Sans MS"/>
                <a:cs typeface="Comic Sans MS"/>
              </a:rPr>
              <a:t>LNGS, in </a:t>
            </a:r>
            <a:r>
              <a:rPr lang="en-GB" sz="1600" dirty="0">
                <a:latin typeface="Comic Sans MS"/>
                <a:cs typeface="Comic Sans MS"/>
              </a:rPr>
              <a:t>the framework of the programs: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Comic Sans MS"/>
              <a:cs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b="1" dirty="0">
                <a:latin typeface="Comic Sans MS"/>
                <a:cs typeface="Comic Sans MS"/>
              </a:rPr>
              <a:t>BOLUX</a:t>
            </a:r>
            <a:r>
              <a:rPr lang="en-GB" sz="1600" dirty="0">
                <a:latin typeface="Comic Sans MS"/>
                <a:cs typeface="Comic Sans MS"/>
              </a:rPr>
              <a:t>, funded by </a:t>
            </a:r>
            <a:r>
              <a:rPr lang="en-GB" sz="1600" b="1" dirty="0">
                <a:latin typeface="Comic Sans MS"/>
                <a:cs typeface="Comic Sans MS"/>
              </a:rPr>
              <a:t>INFN</a:t>
            </a:r>
            <a:r>
              <a:rPr lang="en-GB" sz="1600" dirty="0">
                <a:latin typeface="Comic Sans MS"/>
                <a:cs typeface="Comic Sans MS"/>
              </a:rPr>
              <a:t> – CSN5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b="1" dirty="0">
                <a:latin typeface="Comic Sans MS"/>
                <a:cs typeface="Comic Sans MS"/>
              </a:rPr>
              <a:t>ILIAS-IDEA</a:t>
            </a:r>
            <a:r>
              <a:rPr lang="en-GB" sz="1600" dirty="0">
                <a:latin typeface="Comic Sans MS"/>
                <a:cs typeface="Comic Sans MS"/>
              </a:rPr>
              <a:t> funded by the </a:t>
            </a:r>
            <a:r>
              <a:rPr lang="en-GB" sz="1600" b="1" dirty="0">
                <a:latin typeface="Comic Sans MS"/>
                <a:cs typeface="Comic Sans MS"/>
              </a:rPr>
              <a:t>European Commission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(WP2-P2)</a:t>
            </a:r>
            <a:endParaRPr lang="it-IT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rc-scientific-small-rv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3" y="1498600"/>
            <a:ext cx="22098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jau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28750"/>
            <a:ext cx="1822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449513"/>
            <a:ext cx="3829050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5400">
                <a:solidFill>
                  <a:srgbClr val="00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LUCIFER</a:t>
            </a:r>
          </a:p>
          <a:p>
            <a:pPr algn="ctr"/>
            <a:r>
              <a:rPr lang="en-GB" sz="2000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L</a:t>
            </a:r>
            <a:r>
              <a:rPr lang="en-GB" sz="20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ow-background </a:t>
            </a:r>
            <a:r>
              <a:rPr lang="en-GB" sz="2000" b="1">
                <a:solidFill>
                  <a:srgbClr val="00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U</a:t>
            </a:r>
            <a:r>
              <a:rPr lang="en-GB" sz="20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nderground </a:t>
            </a:r>
            <a:r>
              <a:rPr lang="en-GB" sz="2000" b="1">
                <a:solidFill>
                  <a:srgbClr val="00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</a:t>
            </a:r>
            <a:r>
              <a:rPr lang="en-GB" sz="20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ryogenics </a:t>
            </a:r>
            <a:r>
              <a:rPr lang="en-GB" sz="2000" b="1">
                <a:solidFill>
                  <a:srgbClr val="00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I</a:t>
            </a:r>
            <a:r>
              <a:rPr lang="en-GB" sz="20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nstallation </a:t>
            </a:r>
            <a:r>
              <a:rPr lang="en-GB" sz="2000" b="1">
                <a:solidFill>
                  <a:srgbClr val="00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F</a:t>
            </a:r>
            <a:r>
              <a:rPr lang="en-GB" sz="20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or </a:t>
            </a:r>
            <a:r>
              <a:rPr lang="en-GB" sz="2000" b="1">
                <a:solidFill>
                  <a:srgbClr val="00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E</a:t>
            </a:r>
            <a:r>
              <a:rPr lang="en-GB" sz="20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lusive </a:t>
            </a:r>
            <a:r>
              <a:rPr lang="en-GB" sz="2000" b="1">
                <a:solidFill>
                  <a:srgbClr val="00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R</a:t>
            </a:r>
            <a:r>
              <a:rPr lang="en-GB" sz="2000">
                <a:solidFill>
                  <a:srgbClr val="008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ates</a:t>
            </a:r>
            <a:endParaRPr lang="it-IT" sz="2000">
              <a:solidFill>
                <a:srgbClr val="008000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543175" y="1609725"/>
            <a:ext cx="408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tabLst>
                <a:tab pos="228600" algn="l"/>
              </a:tabLst>
            </a:pPr>
            <a:r>
              <a:rPr lang="it-IT" sz="1400" b="1">
                <a:solidFill>
                  <a:srgbClr val="000000"/>
                </a:solidFill>
                <a:latin typeface="Comic Sans MS" pitchFamily="84" charset="0"/>
                <a:cs typeface="Times New Roman" pitchFamily="84" charset="0"/>
              </a:rPr>
              <a:t>Principal Investigator:   Fernando Ferroni</a:t>
            </a:r>
            <a:endParaRPr lang="it-IT" sz="900" b="1">
              <a:solidFill>
                <a:srgbClr val="000000"/>
              </a:solidFill>
              <a:latin typeface="Comic Sans MS" pitchFamily="84" charset="0"/>
              <a:cs typeface="Times New Roman" pitchFamily="8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400" b="1">
                <a:solidFill>
                  <a:srgbClr val="000000"/>
                </a:solidFill>
                <a:latin typeface="Comic Sans MS" pitchFamily="84" charset="0"/>
                <a:cs typeface="Times New Roman" pitchFamily="84" charset="0"/>
              </a:rPr>
              <a:t>Co-Investigator :       </a:t>
            </a:r>
            <a:r>
              <a:rPr lang="it-IT" sz="1400" b="1">
                <a:solidFill>
                  <a:srgbClr val="000000"/>
                </a:solidFill>
                <a:latin typeface="Comic Sans MS" pitchFamily="84" charset="0"/>
                <a:cs typeface="Times New Roman" pitchFamily="84" charset="0"/>
              </a:rPr>
              <a:t> Andrea </a:t>
            </a:r>
            <a:r>
              <a:rPr lang="it-IT" sz="1400" b="1">
                <a:solidFill>
                  <a:srgbClr val="000000"/>
                </a:solidFill>
                <a:latin typeface="Comic Sans MS" pitchFamily="84" charset="0"/>
                <a:cs typeface="Times New Roman" pitchFamily="84" charset="0"/>
              </a:rPr>
              <a:t>Giuliani</a:t>
            </a:r>
            <a:endParaRPr lang="it-IT" b="1">
              <a:solidFill>
                <a:srgbClr val="000000"/>
              </a:solidFill>
              <a:latin typeface="Comic Sans MS" pitchFamily="84" charset="0"/>
              <a:cs typeface="Times New Roman" pitchFamily="84" charset="0"/>
            </a:endParaRPr>
          </a:p>
        </p:txBody>
      </p:sp>
      <p:sp>
        <p:nvSpPr>
          <p:cNvPr id="20486" name="Rectangle 17"/>
          <p:cNvSpPr>
            <a:spLocks noChangeArrowheads="1"/>
          </p:cNvSpPr>
          <p:nvPr/>
        </p:nvSpPr>
        <p:spPr bwMode="auto">
          <a:xfrm>
            <a:off x="3125788" y="2043113"/>
            <a:ext cx="307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ERC-2009-AdG 247115 </a:t>
            </a:r>
            <a:endParaRPr lang="it-IT" b="1">
              <a:solidFill>
                <a:schemeClr val="bg1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69963" y="4648200"/>
            <a:ext cx="7259637" cy="1200150"/>
          </a:xfrm>
          <a:prstGeom prst="rect">
            <a:avLst/>
          </a:prstGeom>
          <a:solidFill>
            <a:srgbClr val="92D050"/>
          </a:solidFill>
          <a:ln w="53975">
            <a:solidFill>
              <a:srgbClr val="008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Double Beta Decay pilot project </a:t>
            </a:r>
          </a:p>
          <a:p>
            <a:pPr algn="ctr"/>
            <a:r>
              <a:rPr lang="en-GB" sz="3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based on scintillating bolometers</a:t>
            </a:r>
            <a:endParaRPr lang="it-IT" sz="36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08075"/>
            <a:ext cx="8763000" cy="403225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84" charset="0"/>
              </a:rPr>
              <a:t>Nucleus	I. A.      Q-value 	Materials successfully tested as bolometers</a:t>
            </a:r>
          </a:p>
          <a:p>
            <a:r>
              <a:rPr lang="en-US">
                <a:latin typeface="Comic Sans MS" pitchFamily="84" charset="0"/>
              </a:rPr>
              <a:t>		  [%]	  [keV] 	in crystalline form</a:t>
            </a:r>
          </a:p>
          <a:p>
            <a:endParaRPr lang="en-US" sz="2000" i="1">
              <a:latin typeface="Calibri" pitchFamily="84" charset="0"/>
            </a:endParaRPr>
          </a:p>
          <a:p>
            <a:r>
              <a:rPr lang="en-US" sz="2000" b="1" baseline="30000">
                <a:latin typeface="Calibri" pitchFamily="84" charset="0"/>
              </a:rPr>
              <a:t>  </a:t>
            </a:r>
            <a:r>
              <a:rPr lang="en-US" sz="2000" b="1" baseline="30000">
                <a:solidFill>
                  <a:srgbClr val="7F7F7F"/>
                </a:solidFill>
                <a:latin typeface="Calibri" pitchFamily="84" charset="0"/>
              </a:rPr>
              <a:t>76</a:t>
            </a:r>
            <a:r>
              <a:rPr lang="en-US" sz="2000" b="1">
                <a:solidFill>
                  <a:srgbClr val="7F7F7F"/>
                </a:solidFill>
                <a:latin typeface="Calibri" pitchFamily="84" charset="0"/>
              </a:rPr>
              <a:t>Ge</a:t>
            </a:r>
            <a:r>
              <a:rPr lang="en-US" sz="2000" b="1">
                <a:latin typeface="Calibri" pitchFamily="84" charset="0"/>
              </a:rPr>
              <a:t>	7.8		2039	</a:t>
            </a:r>
            <a:r>
              <a:rPr lang="en-US" sz="2000" b="1">
                <a:solidFill>
                  <a:srgbClr val="FF0000"/>
                </a:solidFill>
                <a:latin typeface="Calibri" pitchFamily="84" charset="0"/>
              </a:rPr>
              <a:t>Ge</a:t>
            </a:r>
          </a:p>
          <a:p>
            <a:r>
              <a:rPr lang="en-US" sz="2000" b="1" baseline="30000">
                <a:solidFill>
                  <a:srgbClr val="7F7F7F"/>
                </a:solidFill>
                <a:latin typeface="Calibri" pitchFamily="84" charset="0"/>
              </a:rPr>
              <a:t>136</a:t>
            </a:r>
            <a:r>
              <a:rPr lang="en-US" sz="2000" b="1">
                <a:solidFill>
                  <a:srgbClr val="7F7F7F"/>
                </a:solidFill>
                <a:latin typeface="Calibri" pitchFamily="84" charset="0"/>
              </a:rPr>
              <a:t>Xe</a:t>
            </a:r>
            <a:r>
              <a:rPr lang="en-US" sz="2000" b="1">
                <a:latin typeface="Calibri" pitchFamily="84" charset="0"/>
              </a:rPr>
              <a:t>	8.9		2479	</a:t>
            </a:r>
            <a:r>
              <a:rPr lang="en-US" sz="2000" b="1">
                <a:solidFill>
                  <a:srgbClr val="A6A6A6"/>
                </a:solidFill>
                <a:latin typeface="Calibri" pitchFamily="84" charset="0"/>
              </a:rPr>
              <a:t>NONE</a:t>
            </a:r>
            <a:endParaRPr lang="en-US" sz="2000" b="1" baseline="30000">
              <a:solidFill>
                <a:srgbClr val="A6A6A6"/>
              </a:solidFill>
              <a:latin typeface="Calibri" pitchFamily="84" charset="0"/>
            </a:endParaRPr>
          </a:p>
          <a:p>
            <a:r>
              <a:rPr lang="en-US" sz="2000" b="1" baseline="30000">
                <a:solidFill>
                  <a:srgbClr val="7F7F7F"/>
                </a:solidFill>
                <a:latin typeface="Calibri" pitchFamily="84" charset="0"/>
              </a:rPr>
              <a:t>130</a:t>
            </a:r>
            <a:r>
              <a:rPr lang="en-US" sz="2000" b="1">
                <a:solidFill>
                  <a:srgbClr val="7F7F7F"/>
                </a:solidFill>
                <a:latin typeface="Calibri" pitchFamily="84" charset="0"/>
              </a:rPr>
              <a:t>Te</a:t>
            </a:r>
            <a:r>
              <a:rPr lang="en-US" sz="2000" b="1">
                <a:latin typeface="Calibri" pitchFamily="84" charset="0"/>
              </a:rPr>
              <a:t>	33.8		2527	</a:t>
            </a:r>
            <a:r>
              <a:rPr lang="en-US" sz="2000" b="1">
                <a:solidFill>
                  <a:srgbClr val="FF0000"/>
                </a:solidFill>
                <a:latin typeface="Calibri" pitchFamily="84" charset="0"/>
              </a:rPr>
              <a:t>Te</a:t>
            </a:r>
            <a:r>
              <a:rPr lang="en-US" sz="2000" b="1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2</a:t>
            </a:r>
            <a:endParaRPr lang="en-US" sz="2000" b="1">
              <a:latin typeface="Calibri" pitchFamily="84" charset="0"/>
            </a:endParaRPr>
          </a:p>
          <a:p>
            <a:r>
              <a:rPr lang="en-US" sz="2000" b="1" baseline="30000">
                <a:solidFill>
                  <a:srgbClr val="DFB107"/>
                </a:solidFill>
                <a:latin typeface="Calibri" pitchFamily="84" charset="0"/>
              </a:rPr>
              <a:t>116</a:t>
            </a:r>
            <a:r>
              <a:rPr lang="en-US" sz="2000" b="1">
                <a:solidFill>
                  <a:srgbClr val="DFB107"/>
                </a:solidFill>
                <a:latin typeface="Calibri" pitchFamily="84" charset="0"/>
              </a:rPr>
              <a:t>Cd</a:t>
            </a:r>
            <a:r>
              <a:rPr lang="en-US" sz="2000" b="1">
                <a:latin typeface="Calibri" pitchFamily="84" charset="0"/>
              </a:rPr>
              <a:t>	7.5		2802	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Cd</a:t>
            </a:r>
            <a:r>
              <a:rPr lang="en-US" sz="2000" b="1" u="sng">
                <a:latin typeface="Calibri" pitchFamily="84" charset="0"/>
              </a:rPr>
              <a:t>WO</a:t>
            </a:r>
            <a:r>
              <a:rPr lang="en-US" sz="2000" b="1" u="sng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, 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Cd</a:t>
            </a:r>
            <a:r>
              <a:rPr lang="en-US" sz="2000" b="1" u="sng">
                <a:latin typeface="Calibri" pitchFamily="84" charset="0"/>
              </a:rPr>
              <a:t>MoO</a:t>
            </a:r>
            <a:r>
              <a:rPr lang="en-US" sz="2000" b="1" u="sng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		</a:t>
            </a:r>
          </a:p>
          <a:p>
            <a:r>
              <a:rPr lang="en-US" sz="2000" b="1" baseline="30000">
                <a:solidFill>
                  <a:srgbClr val="DFB107"/>
                </a:solidFill>
                <a:latin typeface="Calibri" pitchFamily="84" charset="0"/>
              </a:rPr>
              <a:t>  82</a:t>
            </a:r>
            <a:r>
              <a:rPr lang="en-US" sz="2000" b="1">
                <a:solidFill>
                  <a:srgbClr val="DFB107"/>
                </a:solidFill>
                <a:latin typeface="Calibri" pitchFamily="84" charset="0"/>
              </a:rPr>
              <a:t>Se</a:t>
            </a:r>
            <a:r>
              <a:rPr lang="en-US" sz="2000" b="1">
                <a:latin typeface="Calibri" pitchFamily="84" charset="0"/>
              </a:rPr>
              <a:t>	9.2		2995	</a:t>
            </a:r>
            <a:r>
              <a:rPr lang="en-US" sz="2000" b="1" u="sng">
                <a:latin typeface="Calibri" pitchFamily="84" charset="0"/>
              </a:rPr>
              <a:t>Zn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Se</a:t>
            </a:r>
            <a:r>
              <a:rPr lang="en-US" sz="2000" b="1">
                <a:latin typeface="Calibri" pitchFamily="84" charset="0"/>
              </a:rPr>
              <a:t>	</a:t>
            </a:r>
          </a:p>
          <a:p>
            <a:r>
              <a:rPr lang="en-US" sz="2000" b="1" baseline="30000">
                <a:solidFill>
                  <a:srgbClr val="DFB107"/>
                </a:solidFill>
                <a:latin typeface="Calibri" pitchFamily="84" charset="0"/>
              </a:rPr>
              <a:t>100</a:t>
            </a:r>
            <a:r>
              <a:rPr lang="en-US" sz="2000" b="1">
                <a:solidFill>
                  <a:srgbClr val="DFB107"/>
                </a:solidFill>
                <a:latin typeface="Calibri" pitchFamily="84" charset="0"/>
              </a:rPr>
              <a:t>Mo</a:t>
            </a:r>
            <a:r>
              <a:rPr lang="en-US" sz="2000" b="1">
                <a:latin typeface="Calibri" pitchFamily="84" charset="0"/>
              </a:rPr>
              <a:t>	9.6		3034	</a:t>
            </a:r>
            <a:r>
              <a:rPr lang="en-US" sz="2000" b="1" u="sng">
                <a:latin typeface="Calibri" pitchFamily="84" charset="0"/>
              </a:rPr>
              <a:t>Pb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Mo</a:t>
            </a:r>
            <a:r>
              <a:rPr lang="en-US" sz="2000" b="1" u="sng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, </a:t>
            </a:r>
            <a:r>
              <a:rPr lang="en-US" sz="2000" b="1" u="sng">
                <a:latin typeface="Calibri" pitchFamily="84" charset="0"/>
              </a:rPr>
              <a:t>Ca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Mo</a:t>
            </a:r>
            <a:r>
              <a:rPr lang="en-US" sz="2000" b="1" u="sng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, </a:t>
            </a:r>
            <a:r>
              <a:rPr lang="en-US" sz="2000" b="1" u="sng">
                <a:latin typeface="Calibri" pitchFamily="84" charset="0"/>
              </a:rPr>
              <a:t>Sr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Mo</a:t>
            </a:r>
            <a:r>
              <a:rPr lang="en-US" sz="2000" b="1" u="sng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, </a:t>
            </a:r>
            <a:r>
              <a:rPr lang="en-US" sz="2000" b="1" u="sng">
                <a:latin typeface="Calibri" pitchFamily="84" charset="0"/>
              </a:rPr>
              <a:t>Cd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Mo</a:t>
            </a:r>
            <a:r>
              <a:rPr lang="en-US" sz="2000" b="1" u="sng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, </a:t>
            </a:r>
            <a:r>
              <a:rPr lang="en-US" sz="2000" b="1" u="sng">
                <a:latin typeface="Calibri" pitchFamily="84" charset="0"/>
              </a:rPr>
              <a:t>Sr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Mo</a:t>
            </a:r>
            <a:r>
              <a:rPr lang="en-US" sz="2000" b="1" u="sng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4, 								</a:t>
            </a:r>
            <a:r>
              <a:rPr lang="en-US" sz="2000" b="1" u="sng">
                <a:latin typeface="Calibri" pitchFamily="84" charset="0"/>
              </a:rPr>
              <a:t>Zn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Mo</a:t>
            </a:r>
            <a:r>
              <a:rPr lang="en-US" sz="2000" b="1" u="sng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4,  </a:t>
            </a:r>
            <a:r>
              <a:rPr lang="en-US" sz="2000" b="1">
                <a:latin typeface="Calibri" pitchFamily="84" charset="0"/>
              </a:rPr>
              <a:t>Li</a:t>
            </a:r>
            <a:r>
              <a:rPr lang="en-US" sz="2000" b="1" baseline="-25000">
                <a:latin typeface="Calibri" pitchFamily="84" charset="0"/>
              </a:rPr>
              <a:t>2</a:t>
            </a:r>
            <a:r>
              <a:rPr lang="en-US" sz="2000" b="1">
                <a:solidFill>
                  <a:srgbClr val="FF0000"/>
                </a:solidFill>
                <a:latin typeface="Calibri" pitchFamily="84" charset="0"/>
              </a:rPr>
              <a:t>Mo</a:t>
            </a:r>
            <a:r>
              <a:rPr lang="en-US" sz="2000" b="1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, Mg</a:t>
            </a:r>
            <a:r>
              <a:rPr lang="en-US" sz="2000" b="1">
                <a:solidFill>
                  <a:srgbClr val="FF0000"/>
                </a:solidFill>
                <a:latin typeface="Calibri" pitchFamily="84" charset="0"/>
              </a:rPr>
              <a:t>Mo</a:t>
            </a:r>
            <a:r>
              <a:rPr lang="en-US" sz="2000" b="1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	</a:t>
            </a:r>
          </a:p>
          <a:p>
            <a:r>
              <a:rPr lang="en-US" sz="2000" b="1" baseline="30000">
                <a:solidFill>
                  <a:srgbClr val="DFB107"/>
                </a:solidFill>
                <a:latin typeface="Calibri" pitchFamily="84" charset="0"/>
              </a:rPr>
              <a:t>  96</a:t>
            </a:r>
            <a:r>
              <a:rPr lang="en-US" sz="2000" b="1">
                <a:solidFill>
                  <a:srgbClr val="DFB107"/>
                </a:solidFill>
                <a:latin typeface="Calibri" pitchFamily="84" charset="0"/>
              </a:rPr>
              <a:t>Zr</a:t>
            </a:r>
            <a:r>
              <a:rPr lang="en-US" sz="2000" b="1">
                <a:latin typeface="Calibri" pitchFamily="84" charset="0"/>
              </a:rPr>
              <a:t>	2.8		3350	</a:t>
            </a:r>
            <a:r>
              <a:rPr lang="en-US" sz="2000" b="1">
                <a:solidFill>
                  <a:srgbClr val="FF0000"/>
                </a:solidFill>
                <a:latin typeface="Calibri" pitchFamily="84" charset="0"/>
              </a:rPr>
              <a:t>Zr</a:t>
            </a:r>
            <a:r>
              <a:rPr lang="en-US" sz="2000" b="1">
                <a:latin typeface="Calibri" pitchFamily="84" charset="0"/>
              </a:rPr>
              <a:t>O</a:t>
            </a:r>
            <a:r>
              <a:rPr lang="en-US" sz="2000" b="1" baseline="-25000">
                <a:latin typeface="Calibri" pitchFamily="84" charset="0"/>
              </a:rPr>
              <a:t>2</a:t>
            </a:r>
            <a:r>
              <a:rPr lang="en-US" sz="2000" b="1">
                <a:latin typeface="Calibri" pitchFamily="84" charset="0"/>
              </a:rPr>
              <a:t>	</a:t>
            </a:r>
          </a:p>
          <a:p>
            <a:r>
              <a:rPr lang="en-US" sz="2000" b="1" baseline="30000">
                <a:solidFill>
                  <a:srgbClr val="DFB107"/>
                </a:solidFill>
                <a:latin typeface="Calibri" pitchFamily="84" charset="0"/>
              </a:rPr>
              <a:t>150</a:t>
            </a:r>
            <a:r>
              <a:rPr lang="en-US" sz="2000" b="1">
                <a:solidFill>
                  <a:srgbClr val="DFB107"/>
                </a:solidFill>
                <a:latin typeface="Calibri" pitchFamily="84" charset="0"/>
              </a:rPr>
              <a:t>Nd</a:t>
            </a:r>
            <a:r>
              <a:rPr lang="en-US" sz="2000" b="1">
                <a:latin typeface="Calibri" pitchFamily="84" charset="0"/>
              </a:rPr>
              <a:t>	5.6		3367	</a:t>
            </a:r>
            <a:r>
              <a:rPr lang="en-US" sz="2000" b="1">
                <a:solidFill>
                  <a:srgbClr val="A6A6A6"/>
                </a:solidFill>
                <a:latin typeface="Calibri" pitchFamily="84" charset="0"/>
              </a:rPr>
              <a:t>NONE </a:t>
            </a:r>
            <a:r>
              <a:rPr lang="en-US" sz="2000" b="1">
                <a:solidFill>
                  <a:srgbClr val="A6A6A6"/>
                </a:solidFill>
                <a:ea typeface="Arial" pitchFamily="84" charset="0"/>
                <a:cs typeface="Arial" pitchFamily="84" charset="0"/>
              </a:rPr>
              <a:t>→ </a:t>
            </a:r>
            <a:r>
              <a:rPr lang="en-US" sz="2000" b="1">
                <a:solidFill>
                  <a:srgbClr val="A6A6A6"/>
                </a:solidFill>
                <a:latin typeface="Calibri" pitchFamily="84" charset="0"/>
                <a:ea typeface="Arial" pitchFamily="84" charset="0"/>
                <a:cs typeface="Arial" pitchFamily="84" charset="0"/>
              </a:rPr>
              <a:t>many attempts</a:t>
            </a:r>
            <a:r>
              <a:rPr lang="en-US" sz="2000" b="1">
                <a:solidFill>
                  <a:srgbClr val="A6A6A6"/>
                </a:solidFill>
                <a:latin typeface="Calibri" pitchFamily="84" charset="0"/>
              </a:rPr>
              <a:t>	</a:t>
            </a:r>
          </a:p>
          <a:p>
            <a:r>
              <a:rPr lang="en-US" sz="2000" b="1" baseline="30000">
                <a:solidFill>
                  <a:srgbClr val="DFB107"/>
                </a:solidFill>
                <a:latin typeface="Calibri" pitchFamily="84" charset="0"/>
              </a:rPr>
              <a:t> 48</a:t>
            </a:r>
            <a:r>
              <a:rPr lang="en-US" sz="2000" b="1">
                <a:solidFill>
                  <a:srgbClr val="DFB107"/>
                </a:solidFill>
                <a:latin typeface="Calibri" pitchFamily="84" charset="0"/>
              </a:rPr>
              <a:t>Ca</a:t>
            </a:r>
            <a:r>
              <a:rPr lang="en-US" sz="2000" b="1">
                <a:latin typeface="Calibri" pitchFamily="84" charset="0"/>
              </a:rPr>
              <a:t>	0.187	4270	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Ca</a:t>
            </a:r>
            <a:r>
              <a:rPr lang="en-US" sz="2000" b="1" u="sng">
                <a:latin typeface="Calibri" pitchFamily="84" charset="0"/>
              </a:rPr>
              <a:t>F</a:t>
            </a:r>
            <a:r>
              <a:rPr lang="en-US" sz="2000" b="1" baseline="-25000">
                <a:latin typeface="Calibri" pitchFamily="84" charset="0"/>
              </a:rPr>
              <a:t>2</a:t>
            </a:r>
            <a:r>
              <a:rPr lang="en-US" sz="2000" b="1">
                <a:latin typeface="Calibri" pitchFamily="84" charset="0"/>
              </a:rPr>
              <a:t>, </a:t>
            </a:r>
            <a:r>
              <a:rPr lang="en-US" sz="2000" b="1" u="sng">
                <a:solidFill>
                  <a:srgbClr val="FF0000"/>
                </a:solidFill>
                <a:latin typeface="Calibri" pitchFamily="84" charset="0"/>
              </a:rPr>
              <a:t>Ca</a:t>
            </a:r>
            <a:r>
              <a:rPr lang="en-US" sz="2000" b="1" u="sng">
                <a:latin typeface="Calibri" pitchFamily="84" charset="0"/>
              </a:rPr>
              <a:t>MoO</a:t>
            </a:r>
            <a:r>
              <a:rPr lang="en-US" sz="2000" b="1" baseline="-25000">
                <a:latin typeface="Calibri" pitchFamily="84" charset="0"/>
              </a:rPr>
              <a:t>4</a:t>
            </a:r>
            <a:r>
              <a:rPr lang="en-US" sz="2000" b="1">
                <a:latin typeface="Calibri" pitchFamily="84" charset="0"/>
              </a:rPr>
              <a:t>	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352550" y="32004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442912" y="3249613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8475" y="3222625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3222625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851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482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366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650" y="5889625"/>
            <a:ext cx="7518400" cy="708025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Four high Q-value 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candidates (</a:t>
            </a:r>
            <a:r>
              <a:rPr lang="en-GB" sz="2000" b="1" baseline="300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116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Cd – </a:t>
            </a:r>
            <a:r>
              <a:rPr lang="en-GB" sz="2000" b="1" baseline="300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100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Mo – </a:t>
            </a:r>
            <a:r>
              <a:rPr lang="en-GB" sz="2000" b="1" baseline="300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82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Se – </a:t>
            </a:r>
            <a:r>
              <a:rPr lang="en-GB" sz="2000" b="1" baseline="300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48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Ca)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can be studied as scintillating </a:t>
            </a:r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bolometers</a:t>
            </a:r>
            <a:endParaRPr lang="it-IT" sz="2000" dirty="0">
              <a:solidFill>
                <a:schemeClr val="bg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21175" y="5424488"/>
            <a:ext cx="381000" cy="381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429250" y="2071688"/>
            <a:ext cx="2143125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  <a:ea typeface="+mn-ea"/>
                <a:cs typeface="+mn-cs"/>
              </a:rPr>
              <a:t>Underlined compounds are </a:t>
            </a:r>
            <a:r>
              <a:rPr lang="en-GB" b="1" dirty="0">
                <a:latin typeface="Comic Sans MS" pitchFamily="66" charset="0"/>
                <a:ea typeface="+mn-ea"/>
                <a:cs typeface="+mn-cs"/>
              </a:rPr>
              <a:t>good </a:t>
            </a:r>
            <a:r>
              <a:rPr lang="en-GB" b="1" dirty="0" err="1">
                <a:latin typeface="Comic Sans MS" pitchFamily="66" charset="0"/>
                <a:ea typeface="+mn-ea"/>
                <a:cs typeface="+mn-cs"/>
              </a:rPr>
              <a:t>scintillators</a:t>
            </a:r>
            <a:endParaRPr lang="it-IT" b="1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Candidate isotopes in scintillating </a:t>
            </a:r>
            <a:r>
              <a:rPr lang="en-US" sz="3200" b="1" dirty="0" err="1">
                <a:solidFill>
                  <a:srgbClr val="000000"/>
                </a:solidFill>
                <a:latin typeface="Comic Sans MS"/>
                <a:cs typeface="Comic Sans MS"/>
              </a:rPr>
              <a:t>bolometers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The choice of the isotope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9715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There are 3 main candidates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5638800"/>
            <a:ext cx="3059113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The baseline: ZnSe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73763" y="5410200"/>
            <a:ext cx="2587625" cy="1108075"/>
          </a:xfrm>
          <a:prstGeom prst="rect">
            <a:avLst/>
          </a:prstGeom>
          <a:solidFill>
            <a:srgbClr val="008000">
              <a:alpha val="54901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Active isotope: </a:t>
            </a:r>
            <a:r>
              <a:rPr lang="en-US" sz="1600" baseline="300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82</a:t>
            </a:r>
            <a:r>
              <a:rPr lang="en-US" sz="16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Se</a:t>
            </a:r>
          </a:p>
          <a:p>
            <a:r>
              <a:rPr lang="en-US" sz="16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Decay: </a:t>
            </a:r>
            <a:r>
              <a:rPr lang="en-US" sz="1600" baseline="300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82</a:t>
            </a:r>
            <a:r>
              <a:rPr lang="en-US" sz="16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Se -&gt;  </a:t>
            </a:r>
            <a:r>
              <a:rPr lang="en-US" sz="1600" baseline="300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82</a:t>
            </a:r>
            <a:r>
              <a:rPr lang="en-US" sz="16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Kr + 2e</a:t>
            </a:r>
            <a:r>
              <a:rPr lang="en-US" sz="1600" baseline="300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-</a:t>
            </a:r>
          </a:p>
          <a:p>
            <a:r>
              <a:rPr lang="en-US" sz="16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Q-Value: 2995 keV</a:t>
            </a:r>
          </a:p>
          <a:p>
            <a:r>
              <a:rPr lang="en-US" sz="1600">
                <a:solidFill>
                  <a:schemeClr val="bg1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Abundance: 9%</a:t>
            </a:r>
          </a:p>
        </p:txBody>
      </p:sp>
      <p:sp>
        <p:nvSpPr>
          <p:cNvPr id="20" name="Notched Right Arrow 19"/>
          <p:cNvSpPr/>
          <p:nvPr/>
        </p:nvSpPr>
        <p:spPr>
          <a:xfrm>
            <a:off x="533400" y="5638800"/>
            <a:ext cx="1447800" cy="573088"/>
          </a:xfrm>
          <a:prstGeom prst="notchedRightArrow">
            <a:avLst/>
          </a:prstGeom>
          <a:solidFill>
            <a:srgbClr val="008000">
              <a:alpha val="55000"/>
            </a:srgb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838200" y="2133600"/>
          <a:ext cx="7543800" cy="19446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6863"/>
                <a:gridCol w="1119187"/>
                <a:gridCol w="1119187"/>
                <a:gridCol w="1376363"/>
                <a:gridCol w="862011"/>
                <a:gridCol w="1500189"/>
              </a:tblGrid>
              <a:tr h="685800"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Q-value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[keV]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Useful material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LY </a:t>
                      </a:r>
                    </a:p>
                    <a:p>
                      <a:pPr algn="ct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[keV/MeV]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QF </a:t>
                      </a:r>
                      <a:r>
                        <a:rPr lang="en-US" b="1" dirty="0" smtClean="0">
                          <a:latin typeface="Symbol" charset="2"/>
                          <a:cs typeface="Symbol" charset="2"/>
                        </a:rPr>
                        <a:t>(a/b)</a:t>
                      </a:r>
                      <a:endParaRPr lang="en-US" b="1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Enrichment [€/g]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9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CdWO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2809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32%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34</a:t>
                      </a:r>
                      <a:endParaRPr lang="en-US" dirty="0">
                        <a:solidFill>
                          <a:srgbClr val="0070C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0.19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&gt; 150-200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19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ZnMoO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3034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44%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1.4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0.16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50-80</a:t>
                      </a:r>
                    </a:p>
                  </a:txBody>
                  <a:tcPr/>
                </a:tc>
              </a:tr>
              <a:tr h="419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ZnSe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2995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56%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7.4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4.2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50-80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679450" y="4724400"/>
            <a:ext cx="539750" cy="0"/>
          </a:xfrm>
          <a:prstGeom prst="line">
            <a:avLst/>
          </a:prstGeom>
          <a:ln w="539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" y="5029200"/>
            <a:ext cx="539750" cy="0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573" name="TextBox 27"/>
          <p:cNvSpPr txBox="1">
            <a:spLocks noChangeArrowheads="1"/>
          </p:cNvSpPr>
          <p:nvPr/>
        </p:nvSpPr>
        <p:spPr bwMode="auto">
          <a:xfrm>
            <a:off x="1371600" y="4876800"/>
            <a:ext cx="61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Cons</a:t>
            </a:r>
          </a:p>
        </p:txBody>
      </p:sp>
      <p:sp>
        <p:nvSpPr>
          <p:cNvPr id="22574" name="TextBox 28"/>
          <p:cNvSpPr txBox="1">
            <a:spLocks noChangeArrowheads="1"/>
          </p:cNvSpPr>
          <p:nvPr/>
        </p:nvSpPr>
        <p:spPr bwMode="auto">
          <a:xfrm>
            <a:off x="1371600" y="4538663"/>
            <a:ext cx="593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Pros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1397000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Transition energy does not indicate a preference</a:t>
            </a:r>
          </a:p>
        </p:txBody>
      </p:sp>
      <p:sp>
        <p:nvSpPr>
          <p:cNvPr id="15" name="Bent Arrow 14"/>
          <p:cNvSpPr/>
          <p:nvPr/>
        </p:nvSpPr>
        <p:spPr>
          <a:xfrm>
            <a:off x="2819400" y="1625600"/>
            <a:ext cx="457200" cy="355600"/>
          </a:xfrm>
          <a:prstGeom prst="bentArrow">
            <a:avLst/>
          </a:prstGeom>
          <a:solidFill>
            <a:srgbClr val="008000">
              <a:alpha val="55000"/>
            </a:srgb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1150938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113</a:t>
            </a: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Cd beta emitter</a:t>
            </a:r>
          </a:p>
          <a:p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113</a:t>
            </a: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Cd high neutron cross-section</a:t>
            </a:r>
          </a:p>
        </p:txBody>
      </p:sp>
      <p:sp>
        <p:nvSpPr>
          <p:cNvPr id="18" name="Bent Arrow 17"/>
          <p:cNvSpPr/>
          <p:nvPr/>
        </p:nvSpPr>
        <p:spPr>
          <a:xfrm rot="16200000">
            <a:off x="-50800" y="2387600"/>
            <a:ext cx="1143000" cy="330200"/>
          </a:xfrm>
          <a:prstGeom prst="bentArrow">
            <a:avLst>
              <a:gd name="adj1" fmla="val 25000"/>
              <a:gd name="adj2" fmla="val 31802"/>
              <a:gd name="adj3" fmla="val 25000"/>
              <a:gd name="adj4" fmla="val 43750"/>
            </a:avLst>
          </a:prstGeom>
          <a:solidFill>
            <a:srgbClr val="008000">
              <a:alpha val="55000"/>
            </a:srgbClr>
          </a:solidFill>
          <a:ln>
            <a:solidFill>
              <a:srgbClr val="008000">
                <a:alpha val="9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0" grpId="0" animBg="1"/>
      <p:bldP spid="14" grpId="0"/>
      <p:bldP spid="15" grpId="0" animBg="1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70564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Results @ LNGS (1)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23555" name="Group 15"/>
          <p:cNvGrpSpPr>
            <a:grpSpLocks/>
          </p:cNvGrpSpPr>
          <p:nvPr/>
        </p:nvGrpSpPr>
        <p:grpSpPr bwMode="auto">
          <a:xfrm>
            <a:off x="228600" y="914400"/>
            <a:ext cx="3657600" cy="1870075"/>
            <a:chOff x="81" y="-955"/>
            <a:chExt cx="3695" cy="1721"/>
          </a:xfrm>
        </p:grpSpPr>
        <p:pic>
          <p:nvPicPr>
            <p:cNvPr id="23564" name="Picture 12" descr="ZnSe-Large-Small"/>
            <p:cNvPicPr>
              <a:picLocks noChangeAspect="1" noChangeArrowheads="1"/>
            </p:cNvPicPr>
            <p:nvPr/>
          </p:nvPicPr>
          <p:blipFill>
            <a:blip r:embed="rId4"/>
            <a:srcRect t="12563" b="15076"/>
            <a:stretch>
              <a:fillRect/>
            </a:stretch>
          </p:blipFill>
          <p:spPr bwMode="auto">
            <a:xfrm>
              <a:off x="81" y="-955"/>
              <a:ext cx="3276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411" y="-501"/>
              <a:ext cx="167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Symbol" pitchFamily="84" charset="2"/>
                <a:buChar char="f"/>
              </a:pPr>
              <a:r>
                <a:rPr lang="en-US" sz="1400" b="1">
                  <a:solidFill>
                    <a:srgbClr val="000000"/>
                  </a:solidFill>
                  <a:latin typeface="Comic Sans MS" pitchFamily="84" charset="0"/>
                  <a:ea typeface="Comic Sans MS" pitchFamily="84" charset="0"/>
                  <a:cs typeface="Comic Sans MS" pitchFamily="84" charset="0"/>
                  <a:sym typeface="Symbol" pitchFamily="84" charset="2"/>
                </a:rPr>
                <a:t>  </a:t>
              </a:r>
              <a:r>
                <a:rPr lang="en-US" sz="1400" b="1">
                  <a:solidFill>
                    <a:srgbClr val="000000"/>
                  </a:solidFill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4 cm, 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1.7 cm height, 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120 g</a:t>
              </a: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2007" y="284"/>
              <a:ext cx="176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Symbol" pitchFamily="84" charset="2"/>
                  <a:ea typeface="Symbol" pitchFamily="84" charset="2"/>
                  <a:cs typeface="Symbol" pitchFamily="84" charset="2"/>
                </a:rPr>
                <a:t>f=</a:t>
              </a:r>
              <a:r>
                <a:rPr lang="en-US" sz="1400" b="1">
                  <a:latin typeface="Comic Sans MS" pitchFamily="84" charset="0"/>
                  <a:ea typeface="Comic Sans MS" pitchFamily="84" charset="0"/>
                  <a:cs typeface="Comic Sans MS" pitchFamily="84" charset="0"/>
                </a:rPr>
                <a:t>2 cm, 3 cm height, 39 g</a:t>
              </a:r>
            </a:p>
          </p:txBody>
        </p:sp>
      </p:grp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3683000" y="1244600"/>
            <a:ext cx="4772025" cy="584200"/>
          </a:xfrm>
          <a:prstGeom prst="rect">
            <a:avLst/>
          </a:prstGeom>
          <a:solidFill>
            <a:srgbClr val="008000">
              <a:alpha val="54901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Symbol" pitchFamily="84" charset="2"/>
              <a:buChar char="a"/>
            </a:pPr>
            <a:r>
              <a:rPr lang="en-GB" sz="1600" b="1">
                <a:solidFill>
                  <a:schemeClr val="bg1"/>
                </a:solidFill>
                <a:latin typeface="Calibri" pitchFamily="84" charset="0"/>
                <a:ea typeface="Arial" pitchFamily="84" charset="0"/>
                <a:cs typeface="Arial" pitchFamily="84" charset="0"/>
              </a:rPr>
              <a:t> </a:t>
            </a:r>
            <a:r>
              <a:rPr lang="en-GB" sz="1600" b="1">
                <a:solidFill>
                  <a:schemeClr val="bg1"/>
                </a:solidFill>
                <a:latin typeface="Comic Sans MS" pitchFamily="84" charset="0"/>
                <a:cs typeface="Arial" pitchFamily="84" charset="0"/>
              </a:rPr>
              <a:t>QF </a:t>
            </a:r>
            <a:r>
              <a:rPr lang="en-GB" sz="1600" b="1">
                <a:solidFill>
                  <a:schemeClr val="bg1"/>
                </a:solidFill>
                <a:latin typeface="Comic Sans MS" pitchFamily="84" charset="0"/>
                <a:cs typeface="Arial" pitchFamily="84" charset="0"/>
              </a:rPr>
              <a:t>&gt; 1: </a:t>
            </a:r>
            <a:r>
              <a:rPr lang="en-GB" sz="1600">
                <a:solidFill>
                  <a:schemeClr val="bg1"/>
                </a:solidFill>
                <a:latin typeface="Comic Sans MS" pitchFamily="84" charset="0"/>
                <a:cs typeface="Arial" pitchFamily="84" charset="0"/>
              </a:rPr>
              <a:t>alphas give more light than gammas</a:t>
            </a:r>
            <a:r>
              <a:rPr lang="en-GB" sz="1600">
                <a:solidFill>
                  <a:schemeClr val="bg1"/>
                </a:solidFill>
                <a:latin typeface="Comic Sans MS" pitchFamily="84" charset="0"/>
                <a:cs typeface="Arial" pitchFamily="84" charset="0"/>
              </a:rPr>
              <a:t> </a:t>
            </a:r>
          </a:p>
          <a:p>
            <a:r>
              <a:rPr lang="en-GB" sz="1600">
                <a:solidFill>
                  <a:schemeClr val="bg1"/>
                </a:solidFill>
                <a:latin typeface="Comic Sans MS" pitchFamily="84" charset="0"/>
                <a:cs typeface="Arial" pitchFamily="84" charset="0"/>
              </a:rPr>
              <a:t>→ </a:t>
            </a:r>
            <a:r>
              <a:rPr lang="en-GB" sz="1600">
                <a:solidFill>
                  <a:schemeClr val="bg1"/>
                </a:solidFill>
                <a:latin typeface="Comic Sans MS" pitchFamily="84" charset="0"/>
                <a:cs typeface="Arial" pitchFamily="84" charset="0"/>
              </a:rPr>
              <a:t>risk of leakage in the beta/gamma region?</a:t>
            </a:r>
            <a:endParaRPr lang="it-IT" sz="1600">
              <a:solidFill>
                <a:schemeClr val="bg1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459163" y="3059113"/>
            <a:ext cx="1874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Q-value of </a:t>
            </a:r>
            <a:r>
              <a:rPr lang="en-GB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82</a:t>
            </a:r>
            <a:r>
              <a:rPr lang="en-GB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Se</a:t>
            </a:r>
            <a:endParaRPr lang="it-IT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4745038" y="4067175"/>
            <a:ext cx="331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ymbol" pitchFamily="84" charset="2"/>
                <a:ea typeface="Comic Sans MS" pitchFamily="84" charset="0"/>
                <a:cs typeface="Comic Sans MS" pitchFamily="84" charset="0"/>
              </a:rPr>
              <a:t>a</a:t>
            </a:r>
            <a:endParaRPr lang="it-IT" b="1">
              <a:latin typeface="Symbol" pitchFamily="84" charset="2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3559" name="TextBox 14"/>
          <p:cNvSpPr txBox="1">
            <a:spLocks noChangeArrowheads="1"/>
          </p:cNvSpPr>
          <p:nvPr/>
        </p:nvSpPr>
        <p:spPr bwMode="auto">
          <a:xfrm>
            <a:off x="2589213" y="5300663"/>
            <a:ext cx="469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ymbol" pitchFamily="84" charset="2"/>
                <a:ea typeface="Comic Sans MS" pitchFamily="84" charset="0"/>
                <a:cs typeface="Comic Sans MS" pitchFamily="84" charset="0"/>
              </a:rPr>
              <a:t>b/g</a:t>
            </a:r>
            <a:endParaRPr lang="it-IT" b="1">
              <a:latin typeface="Symbol" pitchFamily="84" charset="2"/>
              <a:ea typeface="Comic Sans MS" pitchFamily="84" charset="0"/>
              <a:cs typeface="Comic Sans MS" pitchFamily="8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579019" y="4437857"/>
            <a:ext cx="2016125" cy="158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1" name="TextBox 17"/>
          <p:cNvSpPr txBox="1">
            <a:spLocks noChangeArrowheads="1"/>
          </p:cNvSpPr>
          <p:nvPr/>
        </p:nvSpPr>
        <p:spPr bwMode="auto">
          <a:xfrm>
            <a:off x="2320925" y="3743325"/>
            <a:ext cx="2306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650D3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2615 keV: </a:t>
            </a:r>
          </a:p>
          <a:p>
            <a:pPr algn="ctr"/>
            <a:r>
              <a:rPr lang="en-US" sz="1400">
                <a:solidFill>
                  <a:srgbClr val="F650D3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the end of </a:t>
            </a:r>
            <a:r>
              <a:rPr lang="en-US" sz="1400">
                <a:solidFill>
                  <a:srgbClr val="F650D3"/>
                </a:solidFill>
                <a:latin typeface="Symbol" pitchFamily="84" charset="2"/>
                <a:ea typeface="Symbol" pitchFamily="84" charset="2"/>
                <a:cs typeface="Symbol" pitchFamily="84" charset="2"/>
              </a:rPr>
              <a:t>g</a:t>
            </a:r>
            <a:r>
              <a:rPr lang="en-US" sz="1400">
                <a:solidFill>
                  <a:srgbClr val="F650D3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radioactivity</a:t>
            </a:r>
          </a:p>
        </p:txBody>
      </p:sp>
      <p:sp>
        <p:nvSpPr>
          <p:cNvPr id="19" name="TextBox 18"/>
          <p:cNvSpPr txBox="1"/>
          <p:nvPr/>
        </p:nvSpPr>
        <p:spPr>
          <a:xfrm rot="21139397">
            <a:off x="4665663" y="5089525"/>
            <a:ext cx="22558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ea typeface="+mn-ea"/>
                <a:cs typeface="Comic Sans MS"/>
              </a:rPr>
              <a:t>Background free area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6097588" y="2492375"/>
            <a:ext cx="193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omic Sans MS" pitchFamily="84" charset="0"/>
              </a:rPr>
              <a:t>Just an example</a:t>
            </a:r>
            <a:endParaRPr lang="it-IT">
              <a:latin typeface="Comic Sans M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10215</TotalTime>
  <Words>1022</Words>
  <Application>Microsoft Office PowerPoint</Application>
  <PresentationFormat>On-screen Show (4:3)</PresentationFormat>
  <Paragraphs>259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ＭＳ Ｐゴシック</vt:lpstr>
      <vt:lpstr>Arial</vt:lpstr>
      <vt:lpstr>Comic Sans MS</vt:lpstr>
      <vt:lpstr>Symbol</vt:lpstr>
      <vt:lpstr>Wingdings</vt:lpstr>
      <vt:lpstr>ヒラギノ明朝 ProN W3</vt:lpstr>
      <vt:lpstr>Times New Roman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Nones</dc:creator>
  <cp:lastModifiedBy>Daniele Montanino</cp:lastModifiedBy>
  <cp:revision>278</cp:revision>
  <cp:lastPrinted>2010-09-02T14:51:12Z</cp:lastPrinted>
  <dcterms:created xsi:type="dcterms:W3CDTF">2010-09-05T06:30:31Z</dcterms:created>
  <dcterms:modified xsi:type="dcterms:W3CDTF">2010-09-07T14:38:50Z</dcterms:modified>
</cp:coreProperties>
</file>